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69" r:id="rId2"/>
    <p:sldId id="316" r:id="rId3"/>
    <p:sldId id="299" r:id="rId4"/>
    <p:sldId id="300" r:id="rId5"/>
    <p:sldId id="301" r:id="rId6"/>
    <p:sldId id="325" r:id="rId7"/>
    <p:sldId id="323" r:id="rId8"/>
    <p:sldId id="318" r:id="rId9"/>
    <p:sldId id="309" r:id="rId10"/>
    <p:sldId id="324" r:id="rId11"/>
    <p:sldId id="314" r:id="rId12"/>
    <p:sldId id="326" r:id="rId13"/>
    <p:sldId id="321" r:id="rId14"/>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n Han Yao" initials="HY Tan" lastIdx="9" clrIdx="0"/>
  <p:cmAuthor id="1" name="paul_lim" initials="p"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a:srgbClr val="CC3300"/>
    <a:srgbClr val="3333FF"/>
    <a:srgbClr val="66FF66"/>
    <a:srgbClr val="99FF99"/>
    <a:srgbClr val="00FFFF"/>
    <a:srgbClr val="CC00FF"/>
    <a:srgbClr val="DDDDDD"/>
    <a:srgbClr val="CC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14" autoAdjust="0"/>
    <p:restoredTop sz="92373" autoAdjust="0"/>
  </p:normalViewPr>
  <p:slideViewPr>
    <p:cSldViewPr>
      <p:cViewPr>
        <p:scale>
          <a:sx n="70" d="100"/>
          <a:sy n="70" d="100"/>
        </p:scale>
        <p:origin x="-4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88"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0-04-11T22:52:30.725" idx="8">
    <p:pos x="3845" y="2554"/>
    <p:text>Should we mention, "which is equivalent to the total mass of the hanging object."</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zh-CN" altLang="en-US"/>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zh-CN" altLang="en-US"/>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zh-CN" altLang="en-US"/>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D58DF6E-FAC5-4DA9-85C4-2DE600736397}" type="slidenum">
              <a:rPr lang="zh-CN" altLang="en-US"/>
              <a:pPr>
                <a:defRPr/>
              </a:pPr>
              <a:t>‹#›</a:t>
            </a:fld>
            <a:endParaRPr lang="en-US" altLang="zh-CN"/>
          </a:p>
        </p:txBody>
      </p:sp>
    </p:spTree>
    <p:extLst>
      <p:ext uri="{BB962C8B-B14F-4D97-AF65-F5344CB8AC3E}">
        <p14:creationId xmlns="" xmlns:p14="http://schemas.microsoft.com/office/powerpoint/2010/main" val="1056364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SG"/>
          </a:p>
        </p:txBody>
      </p:sp>
      <p:sp>
        <p:nvSpPr>
          <p:cNvPr id="40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SG"/>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SG" noProof="0" smtClean="0"/>
              <a:t>Click to edit Master text styles</a:t>
            </a:r>
          </a:p>
          <a:p>
            <a:pPr lvl="1"/>
            <a:r>
              <a:rPr lang="en-SG" noProof="0" smtClean="0"/>
              <a:t>Second level</a:t>
            </a:r>
          </a:p>
          <a:p>
            <a:pPr lvl="2"/>
            <a:r>
              <a:rPr lang="en-SG" noProof="0" smtClean="0"/>
              <a:t>Third level</a:t>
            </a:r>
          </a:p>
          <a:p>
            <a:pPr lvl="3"/>
            <a:r>
              <a:rPr lang="en-SG" noProof="0" smtClean="0"/>
              <a:t>Fourth level</a:t>
            </a:r>
          </a:p>
          <a:p>
            <a:pPr lvl="4"/>
            <a:r>
              <a:rPr lang="en-SG" noProof="0" smtClean="0"/>
              <a:t>Fifth level</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SG"/>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FD26115-0C9D-4B8E-A6D4-42B6486FA62A}" type="slidenum">
              <a:rPr lang="en-SG"/>
              <a:pPr>
                <a:defRPr/>
              </a:pPr>
              <a:t>‹#›</a:t>
            </a:fld>
            <a:endParaRPr lang="en-SG"/>
          </a:p>
        </p:txBody>
      </p:sp>
    </p:spTree>
    <p:extLst>
      <p:ext uri="{BB962C8B-B14F-4D97-AF65-F5344CB8AC3E}">
        <p14:creationId xmlns="" xmlns:p14="http://schemas.microsoft.com/office/powerpoint/2010/main" val="617726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1F8F4D3-C627-43B7-B67E-944EF6B8AAA4}" type="slidenum">
              <a:rPr lang="en-SG" smtClean="0"/>
              <a:pPr/>
              <a:t>1</a:t>
            </a:fld>
            <a:endParaRPr lang="en-SG"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SG"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SG" dirty="0" smtClean="0"/>
          </a:p>
        </p:txBody>
      </p:sp>
      <p:sp>
        <p:nvSpPr>
          <p:cNvPr id="5124" name="Slide Number Placeholder 3"/>
          <p:cNvSpPr>
            <a:spLocks noGrp="1"/>
          </p:cNvSpPr>
          <p:nvPr>
            <p:ph type="sldNum" sz="quarter" idx="5"/>
          </p:nvPr>
        </p:nvSpPr>
        <p:spPr>
          <a:noFill/>
        </p:spPr>
        <p:txBody>
          <a:bodyPr/>
          <a:lstStyle/>
          <a:p>
            <a:fld id="{F9A4B401-A2C8-4920-8BBA-867B9CEABCD6}" type="slidenum">
              <a:rPr lang="en-SG" smtClean="0"/>
              <a:pPr/>
              <a:t>12</a:t>
            </a:fld>
            <a:endParaRPr lang="en-SG"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SG"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2</a:t>
            </a:fld>
            <a:endParaRPr lang="en-S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3</a:t>
            </a:fld>
            <a:endParaRPr lang="en-SG"/>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Please note that the above are</a:t>
            </a:r>
            <a:r>
              <a:rPr lang="en-US" baseline="0" dirty="0" smtClean="0"/>
              <a:t> only true when the other factors, such as size of container and thickness of string, are identical for both setups.</a:t>
            </a:r>
            <a:endParaRPr lang="en-GB"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4</a:t>
            </a:fld>
            <a:endParaRPr lang="en-SG"/>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sym typeface="Wingdings" pitchFamily="2" charset="2"/>
            </a:endParaRPr>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6</a:t>
            </a:fld>
            <a:endParaRPr lang="en-SG"/>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7</a:t>
            </a:fld>
            <a:endParaRPr lang="en-SG"/>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SG"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8</a:t>
            </a:fld>
            <a:endParaRPr lang="en-SG"/>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9</a:t>
            </a:fld>
            <a:endParaRPr lang="en-SG"/>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9FD26115-0C9D-4B8E-A6D4-42B6486FA62A}" type="slidenum">
              <a:rPr lang="en-SG" smtClean="0"/>
              <a:pPr>
                <a:defRPr/>
              </a:pPr>
              <a:t>10</a:t>
            </a:fld>
            <a:endParaRPr lang="en-SG"/>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srcRect/>
          <a:stretch>
            <a:fillRect/>
          </a:stretch>
        </p:blipFill>
        <p:spPr bwMode="auto">
          <a:xfrm>
            <a:off x="4038600" y="6516688"/>
            <a:ext cx="941388" cy="292100"/>
          </a:xfrm>
          <a:prstGeom prst="rect">
            <a:avLst/>
          </a:prstGeom>
          <a:noFill/>
          <a:ln w="9525">
            <a:noFill/>
            <a:miter lim="800000"/>
            <a:headEnd/>
            <a:tailEnd/>
          </a:ln>
        </p:spPr>
      </p:pic>
      <p:pic>
        <p:nvPicPr>
          <p:cNvPr id="5" name="Picture 8" descr="RP Logo 351x107x256"/>
          <p:cNvPicPr>
            <a:picLocks noChangeAspect="1" noChangeArrowheads="1"/>
          </p:cNvPicPr>
          <p:nvPr userDrawn="1"/>
        </p:nvPicPr>
        <p:blipFill>
          <a:blip r:embed="rId3" cstate="print"/>
          <a:srcRect/>
          <a:stretch>
            <a:fillRect/>
          </a:stretch>
        </p:blipFill>
        <p:spPr bwMode="auto">
          <a:xfrm>
            <a:off x="2343150" y="393700"/>
            <a:ext cx="4459288" cy="1358900"/>
          </a:xfrm>
          <a:prstGeom prst="rect">
            <a:avLst/>
          </a:prstGeom>
          <a:noFill/>
          <a:ln w="9525">
            <a:noFill/>
            <a:miter lim="800000"/>
            <a:headEnd/>
            <a:tailEnd/>
          </a:ln>
        </p:spPr>
      </p:pic>
      <p:pic>
        <p:nvPicPr>
          <p:cNvPr id="6" name="Picture 9" descr="line"/>
          <p:cNvPicPr>
            <a:picLocks noChangeAspect="1" noChangeArrowheads="1"/>
          </p:cNvPicPr>
          <p:nvPr userDrawn="1"/>
        </p:nvPicPr>
        <p:blipFill>
          <a:blip r:embed="rId4"/>
          <a:srcRect/>
          <a:stretch>
            <a:fillRect/>
          </a:stretch>
        </p:blipFill>
        <p:spPr bwMode="auto">
          <a:xfrm>
            <a:off x="217488" y="2057400"/>
            <a:ext cx="8709025" cy="11113"/>
          </a:xfrm>
          <a:prstGeom prst="rect">
            <a:avLst/>
          </a:prstGeom>
          <a:noFill/>
          <a:ln w="9525">
            <a:noFill/>
            <a:miter lim="800000"/>
            <a:headEnd/>
            <a:tailEnd/>
          </a:ln>
        </p:spPr>
      </p:pic>
      <p:pic>
        <p:nvPicPr>
          <p:cNvPr id="7" name="Picture 10" descr="line"/>
          <p:cNvPicPr>
            <a:picLocks noChangeAspect="1" noChangeArrowheads="1"/>
          </p:cNvPicPr>
          <p:nvPr userDrawn="1"/>
        </p:nvPicPr>
        <p:blipFill>
          <a:blip r:embed="rId4"/>
          <a:srcRect/>
          <a:stretch>
            <a:fillRect/>
          </a:stretch>
        </p:blipFill>
        <p:spPr bwMode="auto">
          <a:xfrm>
            <a:off x="228600" y="4256088"/>
            <a:ext cx="8709025" cy="11112"/>
          </a:xfrm>
          <a:prstGeom prst="rect">
            <a:avLst/>
          </a:prstGeom>
          <a:noFill/>
          <a:ln w="9525">
            <a:noFill/>
            <a:miter lim="800000"/>
            <a:headEnd/>
            <a:tailEnd/>
          </a:ln>
        </p:spPr>
      </p:pic>
      <p:sp>
        <p:nvSpPr>
          <p:cNvPr id="8" name="Text Box 12"/>
          <p:cNvSpPr txBox="1">
            <a:spLocks noChangeArrowheads="1"/>
          </p:cNvSpPr>
          <p:nvPr userDrawn="1"/>
        </p:nvSpPr>
        <p:spPr bwMode="auto">
          <a:xfrm>
            <a:off x="3886200" y="6248400"/>
            <a:ext cx="1371600" cy="244475"/>
          </a:xfrm>
          <a:prstGeom prst="rect">
            <a:avLst/>
          </a:prstGeom>
          <a:noFill/>
          <a:ln w="12700" cap="sq">
            <a:noFill/>
            <a:miter lim="800000"/>
            <a:headEnd type="none" w="sm" len="sm"/>
            <a:tailEnd type="none" w="sm" len="sm"/>
          </a:ln>
          <a:effectLst/>
        </p:spPr>
        <p:txBody>
          <a:bodyPr>
            <a:spAutoFit/>
          </a:bodyPr>
          <a:lstStyle/>
          <a:p>
            <a:pPr eaLnBrk="0" hangingPunct="0">
              <a:spcBef>
                <a:spcPct val="50000"/>
              </a:spcBef>
              <a:defRPr/>
            </a:pPr>
            <a:r>
              <a:rPr lang="en-US" sz="1000" b="1" dirty="0">
                <a:effectLst>
                  <a:outerShdw blurRad="38100" dist="38100" dir="2700000" algn="tl">
                    <a:srgbClr val="C0C0C0"/>
                  </a:outerShdw>
                </a:effectLst>
              </a:rPr>
              <a:t>Copyright © </a:t>
            </a:r>
            <a:r>
              <a:rPr lang="en-US" sz="1000" b="1" dirty="0" smtClean="0">
                <a:effectLst>
                  <a:outerShdw blurRad="38100" dist="38100" dir="2700000" algn="tl">
                    <a:srgbClr val="C0C0C0"/>
                  </a:outerShdw>
                </a:effectLst>
              </a:rPr>
              <a:t>2010</a:t>
            </a:r>
            <a:endParaRPr lang="en-US" sz="1000" b="1" dirty="0">
              <a:effectLst>
                <a:outerShdw blurRad="38100" dist="38100" dir="2700000" algn="tl">
                  <a:srgbClr val="C0C0C0"/>
                </a:outerShdw>
              </a:effectLst>
            </a:endParaRPr>
          </a:p>
        </p:txBody>
      </p:sp>
      <p:sp>
        <p:nvSpPr>
          <p:cNvPr id="4301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4301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9" name="Rectangle 4"/>
          <p:cNvSpPr>
            <a:spLocks noGrp="1" noChangeArrowheads="1"/>
          </p:cNvSpPr>
          <p:nvPr>
            <p:ph type="dt" sz="half" idx="10"/>
          </p:nvPr>
        </p:nvSpPr>
        <p:spPr/>
        <p:txBody>
          <a:bodyPr/>
          <a:lstStyle>
            <a:lvl1pPr>
              <a:defRPr/>
            </a:lvl1pPr>
          </a:lstStyle>
          <a:p>
            <a:pPr>
              <a:defRPr/>
            </a:pPr>
            <a:endParaRPr lang="zh-CN" altLang="en-US"/>
          </a:p>
        </p:txBody>
      </p:sp>
      <p:sp>
        <p:nvSpPr>
          <p:cNvPr id="10" name="Rectangle 6"/>
          <p:cNvSpPr>
            <a:spLocks noGrp="1" noChangeArrowheads="1"/>
          </p:cNvSpPr>
          <p:nvPr>
            <p:ph type="sldNum" sz="quarter" idx="11"/>
          </p:nvPr>
        </p:nvSpPr>
        <p:spPr/>
        <p:txBody>
          <a:bodyPr/>
          <a:lstStyle>
            <a:lvl1pPr>
              <a:defRPr/>
            </a:lvl1pPr>
          </a:lstStyle>
          <a:p>
            <a:pPr>
              <a:defRPr/>
            </a:pPr>
            <a:fld id="{9C852B41-C0DA-4208-A904-B7916653F651}" type="slidenum">
              <a:rPr lang="zh-CN" altLang="en-US"/>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sldNum" sz="quarter" idx="11"/>
          </p:nvPr>
        </p:nvSpPr>
        <p:spPr>
          <a:ln/>
        </p:spPr>
        <p:txBody>
          <a:bodyPr/>
          <a:lstStyle>
            <a:lvl1pPr>
              <a:defRPr/>
            </a:lvl1pPr>
          </a:lstStyle>
          <a:p>
            <a:pPr>
              <a:defRPr/>
            </a:pPr>
            <a:fld id="{A334BA65-AA15-43C2-A69C-FA17DF2A32D2}" type="slidenum">
              <a:rPr lang="zh-CN" altLang="en-US"/>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sldNum" sz="quarter" idx="11"/>
          </p:nvPr>
        </p:nvSpPr>
        <p:spPr>
          <a:ln/>
        </p:spPr>
        <p:txBody>
          <a:bodyPr/>
          <a:lstStyle>
            <a:lvl1pPr>
              <a:defRPr/>
            </a:lvl1pPr>
          </a:lstStyle>
          <a:p>
            <a:pPr>
              <a:defRPr/>
            </a:pPr>
            <a:fld id="{4AC1F415-877F-49F5-A04A-D7D4D604021F}"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sldNum" sz="quarter" idx="11"/>
          </p:nvPr>
        </p:nvSpPr>
        <p:spPr>
          <a:ln/>
        </p:spPr>
        <p:txBody>
          <a:bodyPr/>
          <a:lstStyle>
            <a:lvl1pPr>
              <a:defRPr/>
            </a:lvl1pPr>
          </a:lstStyle>
          <a:p>
            <a:pPr>
              <a:defRPr/>
            </a:pPr>
            <a:fld id="{42F53A62-D922-4322-80C1-0D71A8690E29}"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sldNum" sz="quarter" idx="11"/>
          </p:nvPr>
        </p:nvSpPr>
        <p:spPr>
          <a:ln/>
        </p:spPr>
        <p:txBody>
          <a:bodyPr/>
          <a:lstStyle>
            <a:lvl1pPr>
              <a:defRPr/>
            </a:lvl1pPr>
          </a:lstStyle>
          <a:p>
            <a:pPr>
              <a:defRPr/>
            </a:pPr>
            <a:fld id="{4EEB9868-7341-41C3-858D-8FC68A945924}" type="slidenum">
              <a:rPr lang="zh-CN" altLang="en-US"/>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sldNum" sz="quarter" idx="11"/>
          </p:nvPr>
        </p:nvSpPr>
        <p:spPr>
          <a:ln/>
        </p:spPr>
        <p:txBody>
          <a:bodyPr/>
          <a:lstStyle>
            <a:lvl1pPr>
              <a:defRPr/>
            </a:lvl1pPr>
          </a:lstStyle>
          <a:p>
            <a:pPr>
              <a:defRPr/>
            </a:pPr>
            <a:fld id="{4D2C246D-7F3C-4ECC-B5E0-FAF338E50E40}" type="slidenum">
              <a:rPr lang="zh-CN" altLang="en-US"/>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8" name="Rectangle 6"/>
          <p:cNvSpPr>
            <a:spLocks noGrp="1" noChangeArrowheads="1"/>
          </p:cNvSpPr>
          <p:nvPr>
            <p:ph type="sldNum" sz="quarter" idx="11"/>
          </p:nvPr>
        </p:nvSpPr>
        <p:spPr>
          <a:ln/>
        </p:spPr>
        <p:txBody>
          <a:bodyPr/>
          <a:lstStyle>
            <a:lvl1pPr>
              <a:defRPr/>
            </a:lvl1pPr>
          </a:lstStyle>
          <a:p>
            <a:pPr>
              <a:defRPr/>
            </a:pPr>
            <a:fld id="{AC32C994-F0D2-43CE-A43D-374B1FCE0313}" type="slidenum">
              <a:rPr lang="zh-CN" altLang="en-US"/>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4" name="Rectangle 6"/>
          <p:cNvSpPr>
            <a:spLocks noGrp="1" noChangeArrowheads="1"/>
          </p:cNvSpPr>
          <p:nvPr>
            <p:ph type="sldNum" sz="quarter" idx="11"/>
          </p:nvPr>
        </p:nvSpPr>
        <p:spPr>
          <a:ln/>
        </p:spPr>
        <p:txBody>
          <a:bodyPr/>
          <a:lstStyle>
            <a:lvl1pPr>
              <a:defRPr/>
            </a:lvl1pPr>
          </a:lstStyle>
          <a:p>
            <a:pPr>
              <a:defRPr/>
            </a:pPr>
            <a:fld id="{CCAE635D-1F1A-4215-9EBD-B553065A929D}" type="slidenum">
              <a:rPr lang="zh-CN" altLang="en-US"/>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3" name="Rectangle 6"/>
          <p:cNvSpPr>
            <a:spLocks noGrp="1" noChangeArrowheads="1"/>
          </p:cNvSpPr>
          <p:nvPr>
            <p:ph type="sldNum" sz="quarter" idx="11"/>
          </p:nvPr>
        </p:nvSpPr>
        <p:spPr>
          <a:ln/>
        </p:spPr>
        <p:txBody>
          <a:bodyPr/>
          <a:lstStyle>
            <a:lvl1pPr>
              <a:defRPr/>
            </a:lvl1pPr>
          </a:lstStyle>
          <a:p>
            <a:pPr>
              <a:defRPr/>
            </a:pPr>
            <a:fld id="{3481A1BA-CA2B-48D7-9BA6-B03AEC8B7D3F}"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sldNum" sz="quarter" idx="11"/>
          </p:nvPr>
        </p:nvSpPr>
        <p:spPr>
          <a:ln/>
        </p:spPr>
        <p:txBody>
          <a:bodyPr/>
          <a:lstStyle>
            <a:lvl1pPr>
              <a:defRPr/>
            </a:lvl1pPr>
          </a:lstStyle>
          <a:p>
            <a:pPr>
              <a:defRPr/>
            </a:pPr>
            <a:fld id="{B37FAD8C-5019-43A4-B052-3CC97A1BCB60}"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sldNum" sz="quarter" idx="11"/>
          </p:nvPr>
        </p:nvSpPr>
        <p:spPr>
          <a:ln/>
        </p:spPr>
        <p:txBody>
          <a:bodyPr/>
          <a:lstStyle>
            <a:lvl1pPr>
              <a:defRPr/>
            </a:lvl1pPr>
          </a:lstStyle>
          <a:p>
            <a:pPr>
              <a:defRPr/>
            </a:pPr>
            <a:fld id="{0FCC3A59-2C86-4D7D-A124-405F61687CBB}"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SimSun" pitchFamily="2" charset="-122"/>
              </a:defRPr>
            </a:lvl1pPr>
          </a:lstStyle>
          <a:p>
            <a:pPr>
              <a:defRPr/>
            </a:pPr>
            <a:endParaRPr lang="zh-CN"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SimSun" pitchFamily="2" charset="-122"/>
              </a:defRPr>
            </a:lvl1pPr>
          </a:lstStyle>
          <a:p>
            <a:pPr>
              <a:defRPr/>
            </a:pPr>
            <a:fld id="{EB310630-DF0A-4C35-93DE-87FE8911EF8E}" type="slidenum">
              <a:rPr lang="zh-CN" altLang="en-US"/>
              <a:pPr>
                <a:defRPr/>
              </a:pPr>
              <a:t>‹#›</a:t>
            </a:fld>
            <a:endParaRPr lang="en-US" altLang="zh-CN"/>
          </a:p>
        </p:txBody>
      </p:sp>
      <p:pic>
        <p:nvPicPr>
          <p:cNvPr id="2" name="Picture 7"/>
          <p:cNvPicPr>
            <a:picLocks noChangeAspect="1" noChangeArrowheads="1"/>
          </p:cNvPicPr>
          <p:nvPr userDrawn="1"/>
        </p:nvPicPr>
        <p:blipFill>
          <a:blip r:embed="rId13" cstate="print"/>
          <a:srcRect/>
          <a:stretch>
            <a:fillRect/>
          </a:stretch>
        </p:blipFill>
        <p:spPr bwMode="auto">
          <a:xfrm>
            <a:off x="4038600" y="6516688"/>
            <a:ext cx="941388" cy="292100"/>
          </a:xfrm>
          <a:prstGeom prst="rect">
            <a:avLst/>
          </a:prstGeom>
          <a:noFill/>
          <a:ln w="9525">
            <a:noFill/>
            <a:miter lim="800000"/>
            <a:headEnd/>
            <a:tailEnd/>
          </a:ln>
        </p:spPr>
      </p:pic>
      <p:sp>
        <p:nvSpPr>
          <p:cNvPr id="1033" name="Rectangle 9"/>
          <p:cNvSpPr>
            <a:spLocks noChangeArrowheads="1"/>
          </p:cNvSpPr>
          <p:nvPr userDrawn="1"/>
        </p:nvSpPr>
        <p:spPr bwMode="auto">
          <a:xfrm>
            <a:off x="182563" y="1295400"/>
            <a:ext cx="8775700" cy="55563"/>
          </a:xfrm>
          <a:prstGeom prst="rect">
            <a:avLst/>
          </a:prstGeom>
          <a:solidFill>
            <a:srgbClr val="008000"/>
          </a:solidFill>
          <a:ln w="9525">
            <a:noFill/>
            <a:miter lim="800000"/>
            <a:headEnd/>
            <a:tailEnd/>
          </a:ln>
          <a:effectLst/>
        </p:spPr>
        <p:txBody>
          <a:bodyPr wrap="none" anchor="ctr"/>
          <a:lstStyle/>
          <a:p>
            <a:pPr>
              <a:defRPr/>
            </a:pPr>
            <a:endParaRPr lang="en-SG"/>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ChangeArrowheads="1"/>
          </p:cNvSpPr>
          <p:nvPr/>
        </p:nvSpPr>
        <p:spPr bwMode="auto">
          <a:xfrm>
            <a:off x="685800" y="2971800"/>
            <a:ext cx="7772400" cy="1470025"/>
          </a:xfrm>
          <a:prstGeom prst="rect">
            <a:avLst/>
          </a:prstGeom>
          <a:noFill/>
          <a:ln w="9525">
            <a:noFill/>
            <a:miter lim="800000"/>
            <a:headEnd/>
            <a:tailEnd/>
          </a:ln>
        </p:spPr>
        <p:txBody>
          <a:bodyPr anchor="ctr"/>
          <a:lstStyle/>
          <a:p>
            <a:pPr algn="ctr">
              <a:lnSpc>
                <a:spcPct val="120000"/>
              </a:lnSpc>
            </a:pPr>
            <a:r>
              <a:rPr lang="en-GB" sz="3600" b="1" dirty="0">
                <a:solidFill>
                  <a:srgbClr val="008000"/>
                </a:solidFill>
              </a:rPr>
              <a:t>A101 </a:t>
            </a:r>
            <a:r>
              <a:rPr lang="en-GB" sz="3600" b="1" dirty="0" smtClean="0">
                <a:solidFill>
                  <a:srgbClr val="008000"/>
                </a:solidFill>
              </a:rPr>
              <a:t>Science </a:t>
            </a:r>
            <a:r>
              <a:rPr lang="en-GB" sz="3600" dirty="0">
                <a:solidFill>
                  <a:srgbClr val="008000"/>
                </a:solidFill>
              </a:rPr>
              <a:t/>
            </a:r>
            <a:br>
              <a:rPr lang="en-GB" sz="3600" dirty="0">
                <a:solidFill>
                  <a:srgbClr val="008000"/>
                </a:solidFill>
              </a:rPr>
            </a:br>
            <a:r>
              <a:rPr lang="en-GB" sz="3200" dirty="0">
                <a:solidFill>
                  <a:srgbClr val="008000"/>
                </a:solidFill>
              </a:rPr>
              <a:t>Problem 03: Hang, Float </a:t>
            </a:r>
            <a:r>
              <a:rPr lang="en-GB" sz="3200" dirty="0" smtClean="0">
                <a:solidFill>
                  <a:srgbClr val="008000"/>
                </a:solidFill>
              </a:rPr>
              <a:t>and Sink</a:t>
            </a:r>
            <a:r>
              <a:rPr lang="en-US" altLang="zh-CN" sz="3200" dirty="0">
                <a:solidFill>
                  <a:srgbClr val="008000"/>
                </a:solidFill>
                <a:ea typeface="SimSun" pitchFamily="2" charset="-122"/>
              </a:rPr>
              <a:t/>
            </a:r>
            <a:br>
              <a:rPr lang="en-US" altLang="zh-CN" sz="3200" dirty="0">
                <a:solidFill>
                  <a:srgbClr val="008000"/>
                </a:solidFill>
                <a:ea typeface="SimSun" pitchFamily="2" charset="-122"/>
              </a:rPr>
            </a:br>
            <a:r>
              <a:rPr lang="en-GB" sz="3200" b="1" dirty="0">
                <a:solidFill>
                  <a:srgbClr val="008000"/>
                </a:solidFill>
              </a:rPr>
              <a:t/>
            </a:r>
            <a:br>
              <a:rPr lang="en-GB" sz="3200" b="1" dirty="0">
                <a:solidFill>
                  <a:srgbClr val="008000"/>
                </a:solidFill>
              </a:rPr>
            </a:br>
            <a:r>
              <a:rPr lang="en-GB" sz="3200" b="1" dirty="0">
                <a:solidFill>
                  <a:srgbClr val="008000"/>
                </a:solidFill>
              </a:rPr>
              <a:t> </a:t>
            </a:r>
            <a:r>
              <a:rPr lang="en-US" altLang="zh-CN" sz="2800" dirty="0">
                <a:solidFill>
                  <a:srgbClr val="008000"/>
                </a:solidFill>
                <a:ea typeface="SimSun" pitchFamily="2" charset="-122"/>
              </a:rPr>
              <a:t>6</a:t>
            </a:r>
            <a:r>
              <a:rPr lang="en-US" altLang="zh-CN" sz="2800" baseline="30000" dirty="0">
                <a:solidFill>
                  <a:srgbClr val="008000"/>
                </a:solidFill>
                <a:ea typeface="SimSun" pitchFamily="2" charset="-122"/>
              </a:rPr>
              <a:t>th</a:t>
            </a:r>
            <a:r>
              <a:rPr lang="en-US" altLang="zh-CN" sz="2800" dirty="0">
                <a:solidFill>
                  <a:srgbClr val="008000"/>
                </a:solidFill>
                <a:ea typeface="SimSun" pitchFamily="2" charset="-122"/>
              </a:rPr>
              <a:t> Presentation</a:t>
            </a:r>
            <a:endParaRPr lang="en-GB" sz="2800" dirty="0">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Line 58"/>
          <p:cNvSpPr>
            <a:spLocks noChangeShapeType="1"/>
          </p:cNvSpPr>
          <p:nvPr/>
        </p:nvSpPr>
        <p:spPr bwMode="auto">
          <a:xfrm flipV="1">
            <a:off x="2298699" y="2659379"/>
            <a:ext cx="2540001" cy="2285998"/>
          </a:xfrm>
          <a:prstGeom prst="line">
            <a:avLst/>
          </a:prstGeom>
          <a:noFill/>
          <a:ln w="38100">
            <a:solidFill>
              <a:srgbClr val="FF0000"/>
            </a:solidFill>
            <a:round/>
            <a:headEnd/>
            <a:tailEnd/>
          </a:ln>
        </p:spPr>
        <p:txBody>
          <a:bodyPr/>
          <a:lstStyle/>
          <a:p>
            <a:endParaRPr lang="en-GB"/>
          </a:p>
        </p:txBody>
      </p:sp>
      <p:sp>
        <p:nvSpPr>
          <p:cNvPr id="10303" name="Text Box 10"/>
          <p:cNvSpPr txBox="1">
            <a:spLocks noChangeArrowheads="1"/>
          </p:cNvSpPr>
          <p:nvPr/>
        </p:nvSpPr>
        <p:spPr bwMode="auto">
          <a:xfrm>
            <a:off x="519113" y="4724400"/>
            <a:ext cx="874713" cy="403225"/>
          </a:xfrm>
          <a:prstGeom prst="rect">
            <a:avLst/>
          </a:prstGeom>
          <a:noFill/>
          <a:ln w="9525">
            <a:noFill/>
            <a:miter lim="800000"/>
            <a:headEnd/>
            <a:tailEnd/>
          </a:ln>
        </p:spPr>
        <p:txBody>
          <a:bodyPr/>
          <a:lstStyle/>
          <a:p>
            <a:r>
              <a:rPr lang="en-US" altLang="zh-CN" sz="2000" dirty="0">
                <a:ea typeface="SimSun" pitchFamily="2" charset="-122"/>
              </a:rPr>
              <a:t>1000</a:t>
            </a:r>
            <a:endParaRPr lang="en-SG" sz="2000" dirty="0"/>
          </a:p>
        </p:txBody>
      </p:sp>
      <p:sp>
        <p:nvSpPr>
          <p:cNvPr id="10304" name="Text Box 11"/>
          <p:cNvSpPr txBox="1">
            <a:spLocks noChangeArrowheads="1"/>
          </p:cNvSpPr>
          <p:nvPr/>
        </p:nvSpPr>
        <p:spPr bwMode="auto">
          <a:xfrm>
            <a:off x="519113" y="3606482"/>
            <a:ext cx="874713" cy="401638"/>
          </a:xfrm>
          <a:prstGeom prst="rect">
            <a:avLst/>
          </a:prstGeom>
          <a:noFill/>
          <a:ln w="9525">
            <a:noFill/>
            <a:miter lim="800000"/>
            <a:headEnd/>
            <a:tailEnd/>
          </a:ln>
        </p:spPr>
        <p:txBody>
          <a:bodyPr/>
          <a:lstStyle/>
          <a:p>
            <a:r>
              <a:rPr lang="en-US" altLang="zh-CN" sz="2000" dirty="0">
                <a:ea typeface="SimSun" pitchFamily="2" charset="-122"/>
              </a:rPr>
              <a:t>2000</a:t>
            </a:r>
            <a:endParaRPr lang="en-SG" sz="2000" dirty="0"/>
          </a:p>
        </p:txBody>
      </p:sp>
      <p:sp>
        <p:nvSpPr>
          <p:cNvPr id="10305" name="Text Box 12"/>
          <p:cNvSpPr txBox="1">
            <a:spLocks noChangeArrowheads="1"/>
          </p:cNvSpPr>
          <p:nvPr/>
        </p:nvSpPr>
        <p:spPr bwMode="auto">
          <a:xfrm>
            <a:off x="2587625" y="6096000"/>
            <a:ext cx="792163" cy="403225"/>
          </a:xfrm>
          <a:prstGeom prst="rect">
            <a:avLst/>
          </a:prstGeom>
          <a:noFill/>
          <a:ln w="9525">
            <a:noFill/>
            <a:miter lim="800000"/>
            <a:headEnd/>
            <a:tailEnd/>
          </a:ln>
        </p:spPr>
        <p:txBody>
          <a:bodyPr/>
          <a:lstStyle/>
          <a:p>
            <a:r>
              <a:rPr lang="en-US" altLang="zh-CN" sz="2000" dirty="0">
                <a:ea typeface="SimSun" pitchFamily="2" charset="-122"/>
              </a:rPr>
              <a:t>1000</a:t>
            </a:r>
            <a:endParaRPr lang="en-SG" sz="2000" dirty="0"/>
          </a:p>
        </p:txBody>
      </p:sp>
      <p:sp>
        <p:nvSpPr>
          <p:cNvPr id="10306" name="Text Box 13"/>
          <p:cNvSpPr txBox="1">
            <a:spLocks noChangeArrowheads="1"/>
          </p:cNvSpPr>
          <p:nvPr/>
        </p:nvSpPr>
        <p:spPr bwMode="auto">
          <a:xfrm>
            <a:off x="4233862" y="6096000"/>
            <a:ext cx="792163" cy="403225"/>
          </a:xfrm>
          <a:prstGeom prst="rect">
            <a:avLst/>
          </a:prstGeom>
          <a:noFill/>
          <a:ln w="9525">
            <a:noFill/>
            <a:miter lim="800000"/>
            <a:headEnd/>
            <a:tailEnd/>
          </a:ln>
        </p:spPr>
        <p:txBody>
          <a:bodyPr/>
          <a:lstStyle/>
          <a:p>
            <a:r>
              <a:rPr lang="en-US" altLang="zh-CN" sz="2000" dirty="0">
                <a:ea typeface="SimSun" pitchFamily="2" charset="-122"/>
              </a:rPr>
              <a:t>2000</a:t>
            </a:r>
            <a:endParaRPr lang="en-SG" sz="2000" dirty="0"/>
          </a:p>
        </p:txBody>
      </p:sp>
      <p:sp>
        <p:nvSpPr>
          <p:cNvPr id="10308" name="Text Box 19"/>
          <p:cNvSpPr txBox="1">
            <a:spLocks noChangeArrowheads="1"/>
          </p:cNvSpPr>
          <p:nvPr/>
        </p:nvSpPr>
        <p:spPr bwMode="auto">
          <a:xfrm>
            <a:off x="1022351" y="5957887"/>
            <a:ext cx="504825" cy="396875"/>
          </a:xfrm>
          <a:prstGeom prst="rect">
            <a:avLst/>
          </a:prstGeom>
          <a:noFill/>
          <a:ln w="9525">
            <a:noFill/>
            <a:miter lim="800000"/>
            <a:headEnd/>
            <a:tailEnd/>
          </a:ln>
        </p:spPr>
        <p:txBody>
          <a:bodyPr>
            <a:spAutoFit/>
          </a:bodyPr>
          <a:lstStyle/>
          <a:p>
            <a:pPr>
              <a:spcBef>
                <a:spcPct val="50000"/>
              </a:spcBef>
            </a:pPr>
            <a:r>
              <a:rPr lang="en-US" altLang="zh-CN" sz="2000" dirty="0">
                <a:ea typeface="SimSun" pitchFamily="2" charset="-122"/>
              </a:rPr>
              <a:t>0</a:t>
            </a:r>
          </a:p>
        </p:txBody>
      </p:sp>
      <p:sp>
        <p:nvSpPr>
          <p:cNvPr id="10326" name="Line 20"/>
          <p:cNvSpPr>
            <a:spLocks noChangeShapeType="1"/>
          </p:cNvSpPr>
          <p:nvPr/>
        </p:nvSpPr>
        <p:spPr bwMode="auto">
          <a:xfrm flipV="1">
            <a:off x="1641476" y="5953126"/>
            <a:ext cx="0" cy="142875"/>
          </a:xfrm>
          <a:prstGeom prst="line">
            <a:avLst/>
          </a:prstGeom>
          <a:noFill/>
          <a:ln w="9525">
            <a:solidFill>
              <a:srgbClr val="000000"/>
            </a:solidFill>
            <a:round/>
            <a:headEnd/>
            <a:tailEnd/>
          </a:ln>
        </p:spPr>
        <p:txBody>
          <a:bodyPr/>
          <a:lstStyle/>
          <a:p>
            <a:endParaRPr lang="en-GB"/>
          </a:p>
        </p:txBody>
      </p:sp>
      <p:sp>
        <p:nvSpPr>
          <p:cNvPr id="10327" name="Line 21"/>
          <p:cNvSpPr>
            <a:spLocks noChangeShapeType="1"/>
          </p:cNvSpPr>
          <p:nvPr/>
        </p:nvSpPr>
        <p:spPr bwMode="auto">
          <a:xfrm flipV="1">
            <a:off x="1974851" y="5953126"/>
            <a:ext cx="0" cy="142875"/>
          </a:xfrm>
          <a:prstGeom prst="line">
            <a:avLst/>
          </a:prstGeom>
          <a:noFill/>
          <a:ln w="9525">
            <a:solidFill>
              <a:srgbClr val="000000"/>
            </a:solidFill>
            <a:round/>
            <a:headEnd/>
            <a:tailEnd/>
          </a:ln>
        </p:spPr>
        <p:txBody>
          <a:bodyPr/>
          <a:lstStyle/>
          <a:p>
            <a:endParaRPr lang="en-GB"/>
          </a:p>
        </p:txBody>
      </p:sp>
      <p:sp>
        <p:nvSpPr>
          <p:cNvPr id="10328" name="Line 22"/>
          <p:cNvSpPr>
            <a:spLocks noChangeShapeType="1"/>
          </p:cNvSpPr>
          <p:nvPr/>
        </p:nvSpPr>
        <p:spPr bwMode="auto">
          <a:xfrm flipV="1">
            <a:off x="2309814" y="5953126"/>
            <a:ext cx="1588" cy="142875"/>
          </a:xfrm>
          <a:prstGeom prst="line">
            <a:avLst/>
          </a:prstGeom>
          <a:noFill/>
          <a:ln w="9525">
            <a:solidFill>
              <a:srgbClr val="000000"/>
            </a:solidFill>
            <a:round/>
            <a:headEnd/>
            <a:tailEnd/>
          </a:ln>
        </p:spPr>
        <p:txBody>
          <a:bodyPr/>
          <a:lstStyle/>
          <a:p>
            <a:endParaRPr lang="en-GB"/>
          </a:p>
        </p:txBody>
      </p:sp>
      <p:sp>
        <p:nvSpPr>
          <p:cNvPr id="10329" name="Line 23"/>
          <p:cNvSpPr>
            <a:spLocks noChangeShapeType="1"/>
          </p:cNvSpPr>
          <p:nvPr/>
        </p:nvSpPr>
        <p:spPr bwMode="auto">
          <a:xfrm flipV="1">
            <a:off x="2643189" y="5953126"/>
            <a:ext cx="1588" cy="142875"/>
          </a:xfrm>
          <a:prstGeom prst="line">
            <a:avLst/>
          </a:prstGeom>
          <a:noFill/>
          <a:ln w="9525">
            <a:solidFill>
              <a:srgbClr val="000000"/>
            </a:solidFill>
            <a:round/>
            <a:headEnd/>
            <a:tailEnd/>
          </a:ln>
        </p:spPr>
        <p:txBody>
          <a:bodyPr/>
          <a:lstStyle/>
          <a:p>
            <a:endParaRPr lang="en-GB"/>
          </a:p>
        </p:txBody>
      </p:sp>
      <p:sp>
        <p:nvSpPr>
          <p:cNvPr id="10330" name="Line 24"/>
          <p:cNvSpPr>
            <a:spLocks noChangeShapeType="1"/>
          </p:cNvSpPr>
          <p:nvPr/>
        </p:nvSpPr>
        <p:spPr bwMode="auto">
          <a:xfrm flipV="1">
            <a:off x="2979739" y="5808663"/>
            <a:ext cx="0" cy="287338"/>
          </a:xfrm>
          <a:prstGeom prst="line">
            <a:avLst/>
          </a:prstGeom>
          <a:noFill/>
          <a:ln w="12700">
            <a:solidFill>
              <a:srgbClr val="000000"/>
            </a:solidFill>
            <a:round/>
            <a:headEnd/>
            <a:tailEnd/>
          </a:ln>
        </p:spPr>
        <p:txBody>
          <a:bodyPr/>
          <a:lstStyle/>
          <a:p>
            <a:endParaRPr lang="en-GB"/>
          </a:p>
        </p:txBody>
      </p:sp>
      <p:sp>
        <p:nvSpPr>
          <p:cNvPr id="10331" name="Line 25"/>
          <p:cNvSpPr>
            <a:spLocks noChangeShapeType="1"/>
          </p:cNvSpPr>
          <p:nvPr/>
        </p:nvSpPr>
        <p:spPr bwMode="auto">
          <a:xfrm flipV="1">
            <a:off x="3313114" y="5953126"/>
            <a:ext cx="0" cy="142875"/>
          </a:xfrm>
          <a:prstGeom prst="line">
            <a:avLst/>
          </a:prstGeom>
          <a:noFill/>
          <a:ln w="9525">
            <a:solidFill>
              <a:srgbClr val="000000"/>
            </a:solidFill>
            <a:round/>
            <a:headEnd/>
            <a:tailEnd/>
          </a:ln>
        </p:spPr>
        <p:txBody>
          <a:bodyPr/>
          <a:lstStyle/>
          <a:p>
            <a:endParaRPr lang="en-GB"/>
          </a:p>
        </p:txBody>
      </p:sp>
      <p:sp>
        <p:nvSpPr>
          <p:cNvPr id="10332" name="Line 26"/>
          <p:cNvSpPr>
            <a:spLocks noChangeShapeType="1"/>
          </p:cNvSpPr>
          <p:nvPr/>
        </p:nvSpPr>
        <p:spPr bwMode="auto">
          <a:xfrm flipV="1">
            <a:off x="3648076" y="5953126"/>
            <a:ext cx="0" cy="142875"/>
          </a:xfrm>
          <a:prstGeom prst="line">
            <a:avLst/>
          </a:prstGeom>
          <a:noFill/>
          <a:ln w="9525">
            <a:solidFill>
              <a:srgbClr val="000000"/>
            </a:solidFill>
            <a:round/>
            <a:headEnd/>
            <a:tailEnd/>
          </a:ln>
        </p:spPr>
        <p:txBody>
          <a:bodyPr/>
          <a:lstStyle/>
          <a:p>
            <a:endParaRPr lang="en-GB"/>
          </a:p>
        </p:txBody>
      </p:sp>
      <p:sp>
        <p:nvSpPr>
          <p:cNvPr id="10333" name="Line 27"/>
          <p:cNvSpPr>
            <a:spLocks noChangeShapeType="1"/>
          </p:cNvSpPr>
          <p:nvPr/>
        </p:nvSpPr>
        <p:spPr bwMode="auto">
          <a:xfrm flipV="1">
            <a:off x="3981451" y="5953126"/>
            <a:ext cx="1588" cy="142875"/>
          </a:xfrm>
          <a:prstGeom prst="line">
            <a:avLst/>
          </a:prstGeom>
          <a:noFill/>
          <a:ln w="9525">
            <a:solidFill>
              <a:srgbClr val="000000"/>
            </a:solidFill>
            <a:round/>
            <a:headEnd/>
            <a:tailEnd/>
          </a:ln>
        </p:spPr>
        <p:txBody>
          <a:bodyPr/>
          <a:lstStyle/>
          <a:p>
            <a:endParaRPr lang="en-GB"/>
          </a:p>
        </p:txBody>
      </p:sp>
      <p:sp>
        <p:nvSpPr>
          <p:cNvPr id="10334" name="Line 28"/>
          <p:cNvSpPr>
            <a:spLocks noChangeShapeType="1"/>
          </p:cNvSpPr>
          <p:nvPr/>
        </p:nvSpPr>
        <p:spPr bwMode="auto">
          <a:xfrm flipV="1">
            <a:off x="4314826" y="5953126"/>
            <a:ext cx="3175" cy="142875"/>
          </a:xfrm>
          <a:prstGeom prst="line">
            <a:avLst/>
          </a:prstGeom>
          <a:noFill/>
          <a:ln w="9525">
            <a:solidFill>
              <a:srgbClr val="000000"/>
            </a:solidFill>
            <a:round/>
            <a:headEnd/>
            <a:tailEnd/>
          </a:ln>
        </p:spPr>
        <p:txBody>
          <a:bodyPr/>
          <a:lstStyle/>
          <a:p>
            <a:endParaRPr lang="en-GB"/>
          </a:p>
        </p:txBody>
      </p:sp>
      <p:sp>
        <p:nvSpPr>
          <p:cNvPr id="10335" name="Line 29"/>
          <p:cNvSpPr>
            <a:spLocks noChangeShapeType="1"/>
          </p:cNvSpPr>
          <p:nvPr/>
        </p:nvSpPr>
        <p:spPr bwMode="auto">
          <a:xfrm flipV="1">
            <a:off x="4651376" y="5808663"/>
            <a:ext cx="0" cy="287338"/>
          </a:xfrm>
          <a:prstGeom prst="line">
            <a:avLst/>
          </a:prstGeom>
          <a:noFill/>
          <a:ln w="12700">
            <a:solidFill>
              <a:srgbClr val="000000"/>
            </a:solidFill>
            <a:round/>
            <a:headEnd/>
            <a:tailEnd/>
          </a:ln>
        </p:spPr>
        <p:txBody>
          <a:bodyPr/>
          <a:lstStyle/>
          <a:p>
            <a:endParaRPr lang="en-GB"/>
          </a:p>
        </p:txBody>
      </p:sp>
      <p:sp>
        <p:nvSpPr>
          <p:cNvPr id="10312" name="Line 41"/>
          <p:cNvSpPr>
            <a:spLocks noChangeShapeType="1"/>
          </p:cNvSpPr>
          <p:nvPr/>
        </p:nvSpPr>
        <p:spPr bwMode="auto">
          <a:xfrm>
            <a:off x="1292225" y="5624512"/>
            <a:ext cx="109538" cy="0"/>
          </a:xfrm>
          <a:prstGeom prst="line">
            <a:avLst/>
          </a:prstGeom>
          <a:noFill/>
          <a:ln w="9525">
            <a:solidFill>
              <a:srgbClr val="000000"/>
            </a:solidFill>
            <a:round/>
            <a:headEnd/>
            <a:tailEnd/>
          </a:ln>
        </p:spPr>
        <p:txBody>
          <a:bodyPr/>
          <a:lstStyle/>
          <a:p>
            <a:endParaRPr lang="en-GB"/>
          </a:p>
        </p:txBody>
      </p:sp>
      <p:sp>
        <p:nvSpPr>
          <p:cNvPr id="10314" name="Line 30"/>
          <p:cNvSpPr>
            <a:spLocks noChangeShapeType="1"/>
          </p:cNvSpPr>
          <p:nvPr/>
        </p:nvSpPr>
        <p:spPr bwMode="auto">
          <a:xfrm>
            <a:off x="1292225" y="5857875"/>
            <a:ext cx="109538" cy="0"/>
          </a:xfrm>
          <a:prstGeom prst="line">
            <a:avLst/>
          </a:prstGeom>
          <a:noFill/>
          <a:ln w="9525">
            <a:solidFill>
              <a:srgbClr val="000000"/>
            </a:solidFill>
            <a:round/>
            <a:headEnd/>
            <a:tailEnd/>
          </a:ln>
        </p:spPr>
        <p:txBody>
          <a:bodyPr/>
          <a:lstStyle/>
          <a:p>
            <a:endParaRPr lang="en-GB"/>
          </a:p>
        </p:txBody>
      </p:sp>
      <p:sp>
        <p:nvSpPr>
          <p:cNvPr id="10315" name="Line 31"/>
          <p:cNvSpPr>
            <a:spLocks noChangeShapeType="1"/>
          </p:cNvSpPr>
          <p:nvPr/>
        </p:nvSpPr>
        <p:spPr bwMode="auto">
          <a:xfrm>
            <a:off x="1292225" y="5395912"/>
            <a:ext cx="109538" cy="0"/>
          </a:xfrm>
          <a:prstGeom prst="line">
            <a:avLst/>
          </a:prstGeom>
          <a:noFill/>
          <a:ln w="9525">
            <a:solidFill>
              <a:srgbClr val="000000"/>
            </a:solidFill>
            <a:round/>
            <a:headEnd/>
            <a:tailEnd/>
          </a:ln>
        </p:spPr>
        <p:txBody>
          <a:bodyPr/>
          <a:lstStyle/>
          <a:p>
            <a:endParaRPr lang="en-GB"/>
          </a:p>
        </p:txBody>
      </p:sp>
      <p:sp>
        <p:nvSpPr>
          <p:cNvPr id="10316" name="Line 32"/>
          <p:cNvSpPr>
            <a:spLocks noChangeShapeType="1"/>
          </p:cNvSpPr>
          <p:nvPr/>
        </p:nvSpPr>
        <p:spPr bwMode="auto">
          <a:xfrm>
            <a:off x="1292225" y="5162552"/>
            <a:ext cx="109538" cy="0"/>
          </a:xfrm>
          <a:prstGeom prst="line">
            <a:avLst/>
          </a:prstGeom>
          <a:noFill/>
          <a:ln w="9525">
            <a:solidFill>
              <a:srgbClr val="000000"/>
            </a:solidFill>
            <a:round/>
            <a:headEnd/>
            <a:tailEnd/>
          </a:ln>
        </p:spPr>
        <p:txBody>
          <a:bodyPr/>
          <a:lstStyle/>
          <a:p>
            <a:endParaRPr lang="en-GB"/>
          </a:p>
        </p:txBody>
      </p:sp>
      <p:sp>
        <p:nvSpPr>
          <p:cNvPr id="10269" name="Text Box 71"/>
          <p:cNvSpPr txBox="1">
            <a:spLocks noChangeArrowheads="1"/>
          </p:cNvSpPr>
          <p:nvPr/>
        </p:nvSpPr>
        <p:spPr bwMode="auto">
          <a:xfrm>
            <a:off x="304800" y="381000"/>
            <a:ext cx="8610600" cy="990600"/>
          </a:xfrm>
          <a:prstGeom prst="rect">
            <a:avLst/>
          </a:prstGeom>
          <a:noFill/>
          <a:ln w="9525">
            <a:noFill/>
            <a:miter lim="800000"/>
            <a:headEnd/>
            <a:tailEnd/>
          </a:ln>
        </p:spPr>
        <p:txBody>
          <a:bodyPr anchor="ctr"/>
          <a:lstStyle/>
          <a:p>
            <a:pPr>
              <a:spcBef>
                <a:spcPct val="50000"/>
              </a:spcBef>
            </a:pPr>
            <a:r>
              <a:rPr lang="en-US" altLang="zh-CN" sz="3600" b="1" dirty="0" smtClean="0">
                <a:ea typeface="SimSun" pitchFamily="2" charset="-122"/>
              </a:rPr>
              <a:t>Graph of reading(g) </a:t>
            </a:r>
            <a:r>
              <a:rPr lang="en-US" altLang="zh-CN" sz="3600" b="1" dirty="0" err="1" smtClean="0">
                <a:ea typeface="SimSun" pitchFamily="2" charset="-122"/>
              </a:rPr>
              <a:t>vs</a:t>
            </a:r>
            <a:r>
              <a:rPr lang="en-US" altLang="zh-CN" sz="3600" b="1" dirty="0" smtClean="0">
                <a:ea typeface="SimSun" pitchFamily="2" charset="-122"/>
              </a:rPr>
              <a:t> water added(g)</a:t>
            </a:r>
            <a:endParaRPr lang="en-US" altLang="zh-CN" sz="3600" b="1" dirty="0">
              <a:ea typeface="SimSun" pitchFamily="2" charset="-122"/>
            </a:endParaRPr>
          </a:p>
        </p:txBody>
      </p:sp>
      <p:cxnSp>
        <p:nvCxnSpPr>
          <p:cNvPr id="100" name="Straight Arrow Connector 99"/>
          <p:cNvCxnSpPr/>
          <p:nvPr/>
        </p:nvCxnSpPr>
        <p:spPr>
          <a:xfrm rot="5400000" flipH="1" flipV="1">
            <a:off x="4915694" y="2475706"/>
            <a:ext cx="1588" cy="7242175"/>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flipH="1" flipV="1">
            <a:off x="-1077518" y="3740550"/>
            <a:ext cx="4741867" cy="3969"/>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8" name="Line 25"/>
          <p:cNvSpPr>
            <a:spLocks noChangeShapeType="1"/>
          </p:cNvSpPr>
          <p:nvPr/>
        </p:nvSpPr>
        <p:spPr bwMode="auto">
          <a:xfrm flipV="1">
            <a:off x="4983163" y="5935663"/>
            <a:ext cx="0" cy="142875"/>
          </a:xfrm>
          <a:prstGeom prst="line">
            <a:avLst/>
          </a:prstGeom>
          <a:noFill/>
          <a:ln w="9525">
            <a:solidFill>
              <a:srgbClr val="000000"/>
            </a:solidFill>
            <a:round/>
            <a:headEnd/>
            <a:tailEnd/>
          </a:ln>
        </p:spPr>
        <p:txBody>
          <a:bodyPr/>
          <a:lstStyle/>
          <a:p>
            <a:endParaRPr lang="en-GB"/>
          </a:p>
        </p:txBody>
      </p:sp>
      <p:sp>
        <p:nvSpPr>
          <p:cNvPr id="69" name="Line 26"/>
          <p:cNvSpPr>
            <a:spLocks noChangeShapeType="1"/>
          </p:cNvSpPr>
          <p:nvPr/>
        </p:nvSpPr>
        <p:spPr bwMode="auto">
          <a:xfrm flipV="1">
            <a:off x="5318125" y="5935663"/>
            <a:ext cx="0" cy="142875"/>
          </a:xfrm>
          <a:prstGeom prst="line">
            <a:avLst/>
          </a:prstGeom>
          <a:noFill/>
          <a:ln w="9525">
            <a:solidFill>
              <a:srgbClr val="000000"/>
            </a:solidFill>
            <a:round/>
            <a:headEnd/>
            <a:tailEnd/>
          </a:ln>
        </p:spPr>
        <p:txBody>
          <a:bodyPr/>
          <a:lstStyle/>
          <a:p>
            <a:endParaRPr lang="en-GB"/>
          </a:p>
        </p:txBody>
      </p:sp>
      <p:sp>
        <p:nvSpPr>
          <p:cNvPr id="70" name="Line 27"/>
          <p:cNvSpPr>
            <a:spLocks noChangeShapeType="1"/>
          </p:cNvSpPr>
          <p:nvPr/>
        </p:nvSpPr>
        <p:spPr bwMode="auto">
          <a:xfrm flipV="1">
            <a:off x="5651500" y="5935663"/>
            <a:ext cx="1588" cy="142875"/>
          </a:xfrm>
          <a:prstGeom prst="line">
            <a:avLst/>
          </a:prstGeom>
          <a:noFill/>
          <a:ln w="9525">
            <a:solidFill>
              <a:srgbClr val="000000"/>
            </a:solidFill>
            <a:round/>
            <a:headEnd/>
            <a:tailEnd/>
          </a:ln>
        </p:spPr>
        <p:txBody>
          <a:bodyPr/>
          <a:lstStyle/>
          <a:p>
            <a:endParaRPr lang="en-GB"/>
          </a:p>
        </p:txBody>
      </p:sp>
      <p:sp>
        <p:nvSpPr>
          <p:cNvPr id="71" name="Line 28"/>
          <p:cNvSpPr>
            <a:spLocks noChangeShapeType="1"/>
          </p:cNvSpPr>
          <p:nvPr/>
        </p:nvSpPr>
        <p:spPr bwMode="auto">
          <a:xfrm flipV="1">
            <a:off x="5984875" y="5935663"/>
            <a:ext cx="3175" cy="142875"/>
          </a:xfrm>
          <a:prstGeom prst="line">
            <a:avLst/>
          </a:prstGeom>
          <a:noFill/>
          <a:ln w="9525">
            <a:solidFill>
              <a:srgbClr val="000000"/>
            </a:solidFill>
            <a:round/>
            <a:headEnd/>
            <a:tailEnd/>
          </a:ln>
        </p:spPr>
        <p:txBody>
          <a:bodyPr/>
          <a:lstStyle/>
          <a:p>
            <a:endParaRPr lang="en-GB"/>
          </a:p>
        </p:txBody>
      </p:sp>
      <p:sp>
        <p:nvSpPr>
          <p:cNvPr id="72" name="Line 29"/>
          <p:cNvSpPr>
            <a:spLocks noChangeShapeType="1"/>
          </p:cNvSpPr>
          <p:nvPr/>
        </p:nvSpPr>
        <p:spPr bwMode="auto">
          <a:xfrm flipV="1">
            <a:off x="6321425" y="5798820"/>
            <a:ext cx="0" cy="287338"/>
          </a:xfrm>
          <a:prstGeom prst="line">
            <a:avLst/>
          </a:prstGeom>
          <a:noFill/>
          <a:ln w="12700">
            <a:solidFill>
              <a:srgbClr val="000000"/>
            </a:solidFill>
            <a:round/>
            <a:headEnd/>
            <a:tailEnd/>
          </a:ln>
        </p:spPr>
        <p:txBody>
          <a:bodyPr/>
          <a:lstStyle/>
          <a:p>
            <a:endParaRPr lang="en-GB"/>
          </a:p>
        </p:txBody>
      </p:sp>
      <p:sp>
        <p:nvSpPr>
          <p:cNvPr id="73" name="Text Box 13"/>
          <p:cNvSpPr txBox="1">
            <a:spLocks noChangeArrowheads="1"/>
          </p:cNvSpPr>
          <p:nvPr/>
        </p:nvSpPr>
        <p:spPr bwMode="auto">
          <a:xfrm>
            <a:off x="5940425" y="6096000"/>
            <a:ext cx="792163" cy="403225"/>
          </a:xfrm>
          <a:prstGeom prst="rect">
            <a:avLst/>
          </a:prstGeom>
          <a:noFill/>
          <a:ln w="9525">
            <a:noFill/>
            <a:miter lim="800000"/>
            <a:headEnd/>
            <a:tailEnd/>
          </a:ln>
        </p:spPr>
        <p:txBody>
          <a:bodyPr/>
          <a:lstStyle/>
          <a:p>
            <a:r>
              <a:rPr lang="en-US" altLang="zh-CN" sz="2000" dirty="0" smtClean="0">
                <a:ea typeface="SimSun" pitchFamily="2" charset="-122"/>
              </a:rPr>
              <a:t>3000</a:t>
            </a:r>
            <a:endParaRPr lang="en-SG" sz="2000" dirty="0"/>
          </a:p>
        </p:txBody>
      </p:sp>
      <p:sp>
        <p:nvSpPr>
          <p:cNvPr id="74" name="TextBox 73"/>
          <p:cNvSpPr txBox="1"/>
          <p:nvPr/>
        </p:nvSpPr>
        <p:spPr>
          <a:xfrm rot="16200000">
            <a:off x="-1685956" y="3114645"/>
            <a:ext cx="4038600" cy="400110"/>
          </a:xfrm>
          <a:prstGeom prst="rect">
            <a:avLst/>
          </a:prstGeom>
          <a:noFill/>
        </p:spPr>
        <p:txBody>
          <a:bodyPr wrap="square" rtlCol="0">
            <a:spAutoFit/>
          </a:bodyPr>
          <a:lstStyle/>
          <a:p>
            <a:r>
              <a:rPr lang="en-US" altLang="zh-CN" sz="2000" dirty="0" smtClean="0">
                <a:ea typeface="SimSun" pitchFamily="2" charset="-122"/>
              </a:rPr>
              <a:t>Reading on the weighing scale (g)</a:t>
            </a:r>
            <a:endParaRPr lang="en-SG" sz="2000" dirty="0" smtClean="0"/>
          </a:p>
        </p:txBody>
      </p:sp>
      <p:sp>
        <p:nvSpPr>
          <p:cNvPr id="75" name="TextBox 74"/>
          <p:cNvSpPr txBox="1"/>
          <p:nvPr/>
        </p:nvSpPr>
        <p:spPr>
          <a:xfrm>
            <a:off x="7162800" y="6096000"/>
            <a:ext cx="1828800" cy="707886"/>
          </a:xfrm>
          <a:prstGeom prst="rect">
            <a:avLst/>
          </a:prstGeom>
          <a:noFill/>
        </p:spPr>
        <p:txBody>
          <a:bodyPr wrap="square" rtlCol="0">
            <a:spAutoFit/>
          </a:bodyPr>
          <a:lstStyle/>
          <a:p>
            <a:r>
              <a:rPr lang="en-US" altLang="zh-CN" sz="2000" dirty="0" smtClean="0">
                <a:ea typeface="SimSun" pitchFamily="2" charset="-122"/>
              </a:rPr>
              <a:t>Mass of water </a:t>
            </a:r>
          </a:p>
          <a:p>
            <a:r>
              <a:rPr lang="en-US" altLang="zh-CN" sz="2000" dirty="0" smtClean="0">
                <a:ea typeface="SimSun" pitchFamily="2" charset="-122"/>
              </a:rPr>
              <a:t>added (g)</a:t>
            </a:r>
            <a:endParaRPr lang="en-SG" sz="2000" dirty="0" smtClean="0"/>
          </a:p>
        </p:txBody>
      </p:sp>
      <p:cxnSp>
        <p:nvCxnSpPr>
          <p:cNvPr id="82" name="Straight Connector 81"/>
          <p:cNvCxnSpPr/>
          <p:nvPr/>
        </p:nvCxnSpPr>
        <p:spPr>
          <a:xfrm>
            <a:off x="1295400" y="4953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Line 41"/>
          <p:cNvSpPr>
            <a:spLocks noChangeShapeType="1"/>
          </p:cNvSpPr>
          <p:nvPr/>
        </p:nvSpPr>
        <p:spPr bwMode="auto">
          <a:xfrm>
            <a:off x="1292225" y="4481512"/>
            <a:ext cx="109538" cy="0"/>
          </a:xfrm>
          <a:prstGeom prst="line">
            <a:avLst/>
          </a:prstGeom>
          <a:noFill/>
          <a:ln w="9525">
            <a:solidFill>
              <a:srgbClr val="000000"/>
            </a:solidFill>
            <a:round/>
            <a:headEnd/>
            <a:tailEnd/>
          </a:ln>
        </p:spPr>
        <p:txBody>
          <a:bodyPr/>
          <a:lstStyle/>
          <a:p>
            <a:endParaRPr lang="en-GB"/>
          </a:p>
        </p:txBody>
      </p:sp>
      <p:sp>
        <p:nvSpPr>
          <p:cNvPr id="84" name="Line 30"/>
          <p:cNvSpPr>
            <a:spLocks noChangeShapeType="1"/>
          </p:cNvSpPr>
          <p:nvPr/>
        </p:nvSpPr>
        <p:spPr bwMode="auto">
          <a:xfrm>
            <a:off x="1292225" y="4714875"/>
            <a:ext cx="109538" cy="0"/>
          </a:xfrm>
          <a:prstGeom prst="line">
            <a:avLst/>
          </a:prstGeom>
          <a:noFill/>
          <a:ln w="9525">
            <a:solidFill>
              <a:srgbClr val="000000"/>
            </a:solidFill>
            <a:round/>
            <a:headEnd/>
            <a:tailEnd/>
          </a:ln>
        </p:spPr>
        <p:txBody>
          <a:bodyPr/>
          <a:lstStyle/>
          <a:p>
            <a:endParaRPr lang="en-GB"/>
          </a:p>
        </p:txBody>
      </p:sp>
      <p:sp>
        <p:nvSpPr>
          <p:cNvPr id="85" name="Line 31"/>
          <p:cNvSpPr>
            <a:spLocks noChangeShapeType="1"/>
          </p:cNvSpPr>
          <p:nvPr/>
        </p:nvSpPr>
        <p:spPr bwMode="auto">
          <a:xfrm>
            <a:off x="1292225" y="4252912"/>
            <a:ext cx="109538" cy="0"/>
          </a:xfrm>
          <a:prstGeom prst="line">
            <a:avLst/>
          </a:prstGeom>
          <a:noFill/>
          <a:ln w="9525">
            <a:solidFill>
              <a:srgbClr val="000000"/>
            </a:solidFill>
            <a:round/>
            <a:headEnd/>
            <a:tailEnd/>
          </a:ln>
        </p:spPr>
        <p:txBody>
          <a:bodyPr/>
          <a:lstStyle/>
          <a:p>
            <a:endParaRPr lang="en-GB"/>
          </a:p>
        </p:txBody>
      </p:sp>
      <p:sp>
        <p:nvSpPr>
          <p:cNvPr id="86" name="Line 32"/>
          <p:cNvSpPr>
            <a:spLocks noChangeShapeType="1"/>
          </p:cNvSpPr>
          <p:nvPr/>
        </p:nvSpPr>
        <p:spPr bwMode="auto">
          <a:xfrm>
            <a:off x="1292225" y="4019552"/>
            <a:ext cx="109538" cy="0"/>
          </a:xfrm>
          <a:prstGeom prst="line">
            <a:avLst/>
          </a:prstGeom>
          <a:noFill/>
          <a:ln w="9525">
            <a:solidFill>
              <a:srgbClr val="000000"/>
            </a:solidFill>
            <a:round/>
            <a:headEnd/>
            <a:tailEnd/>
          </a:ln>
        </p:spPr>
        <p:txBody>
          <a:bodyPr/>
          <a:lstStyle/>
          <a:p>
            <a:endParaRPr lang="en-GB"/>
          </a:p>
        </p:txBody>
      </p:sp>
      <p:cxnSp>
        <p:nvCxnSpPr>
          <p:cNvPr id="87" name="Straight Connector 86"/>
          <p:cNvCxnSpPr/>
          <p:nvPr/>
        </p:nvCxnSpPr>
        <p:spPr>
          <a:xfrm>
            <a:off x="1295400" y="3810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Line 41"/>
          <p:cNvSpPr>
            <a:spLocks noChangeShapeType="1"/>
          </p:cNvSpPr>
          <p:nvPr/>
        </p:nvSpPr>
        <p:spPr bwMode="auto">
          <a:xfrm>
            <a:off x="1292225" y="3338512"/>
            <a:ext cx="109538" cy="0"/>
          </a:xfrm>
          <a:prstGeom prst="line">
            <a:avLst/>
          </a:prstGeom>
          <a:noFill/>
          <a:ln w="9525">
            <a:solidFill>
              <a:srgbClr val="000000"/>
            </a:solidFill>
            <a:round/>
            <a:headEnd/>
            <a:tailEnd/>
          </a:ln>
        </p:spPr>
        <p:txBody>
          <a:bodyPr/>
          <a:lstStyle/>
          <a:p>
            <a:endParaRPr lang="en-GB"/>
          </a:p>
        </p:txBody>
      </p:sp>
      <p:sp>
        <p:nvSpPr>
          <p:cNvPr id="89" name="Line 30"/>
          <p:cNvSpPr>
            <a:spLocks noChangeShapeType="1"/>
          </p:cNvSpPr>
          <p:nvPr/>
        </p:nvSpPr>
        <p:spPr bwMode="auto">
          <a:xfrm>
            <a:off x="1292225" y="3571875"/>
            <a:ext cx="109538" cy="0"/>
          </a:xfrm>
          <a:prstGeom prst="line">
            <a:avLst/>
          </a:prstGeom>
          <a:noFill/>
          <a:ln w="9525">
            <a:solidFill>
              <a:srgbClr val="000000"/>
            </a:solidFill>
            <a:round/>
            <a:headEnd/>
            <a:tailEnd/>
          </a:ln>
        </p:spPr>
        <p:txBody>
          <a:bodyPr/>
          <a:lstStyle/>
          <a:p>
            <a:endParaRPr lang="en-GB"/>
          </a:p>
        </p:txBody>
      </p:sp>
      <p:sp>
        <p:nvSpPr>
          <p:cNvPr id="90" name="Line 31"/>
          <p:cNvSpPr>
            <a:spLocks noChangeShapeType="1"/>
          </p:cNvSpPr>
          <p:nvPr/>
        </p:nvSpPr>
        <p:spPr bwMode="auto">
          <a:xfrm>
            <a:off x="1292225" y="3109912"/>
            <a:ext cx="109538" cy="0"/>
          </a:xfrm>
          <a:prstGeom prst="line">
            <a:avLst/>
          </a:prstGeom>
          <a:noFill/>
          <a:ln w="9525">
            <a:solidFill>
              <a:srgbClr val="000000"/>
            </a:solidFill>
            <a:round/>
            <a:headEnd/>
            <a:tailEnd/>
          </a:ln>
        </p:spPr>
        <p:txBody>
          <a:bodyPr/>
          <a:lstStyle/>
          <a:p>
            <a:endParaRPr lang="en-GB"/>
          </a:p>
        </p:txBody>
      </p:sp>
      <p:sp>
        <p:nvSpPr>
          <p:cNvPr id="91" name="Line 32"/>
          <p:cNvSpPr>
            <a:spLocks noChangeShapeType="1"/>
          </p:cNvSpPr>
          <p:nvPr/>
        </p:nvSpPr>
        <p:spPr bwMode="auto">
          <a:xfrm>
            <a:off x="1292225" y="2876552"/>
            <a:ext cx="109538" cy="0"/>
          </a:xfrm>
          <a:prstGeom prst="line">
            <a:avLst/>
          </a:prstGeom>
          <a:noFill/>
          <a:ln w="9525">
            <a:solidFill>
              <a:srgbClr val="000000"/>
            </a:solidFill>
            <a:round/>
            <a:headEnd/>
            <a:tailEnd/>
          </a:ln>
        </p:spPr>
        <p:txBody>
          <a:bodyPr/>
          <a:lstStyle/>
          <a:p>
            <a:endParaRPr lang="en-GB"/>
          </a:p>
        </p:txBody>
      </p:sp>
      <p:cxnSp>
        <p:nvCxnSpPr>
          <p:cNvPr id="92" name="Straight Connector 91"/>
          <p:cNvCxnSpPr/>
          <p:nvPr/>
        </p:nvCxnSpPr>
        <p:spPr>
          <a:xfrm>
            <a:off x="1295400" y="2667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Line 41"/>
          <p:cNvSpPr>
            <a:spLocks noChangeShapeType="1"/>
          </p:cNvSpPr>
          <p:nvPr/>
        </p:nvSpPr>
        <p:spPr bwMode="auto">
          <a:xfrm>
            <a:off x="1292225" y="2195512"/>
            <a:ext cx="109538" cy="0"/>
          </a:xfrm>
          <a:prstGeom prst="line">
            <a:avLst/>
          </a:prstGeom>
          <a:noFill/>
          <a:ln w="9525">
            <a:solidFill>
              <a:srgbClr val="000000"/>
            </a:solidFill>
            <a:round/>
            <a:headEnd/>
            <a:tailEnd/>
          </a:ln>
        </p:spPr>
        <p:txBody>
          <a:bodyPr/>
          <a:lstStyle/>
          <a:p>
            <a:endParaRPr lang="en-GB"/>
          </a:p>
        </p:txBody>
      </p:sp>
      <p:sp>
        <p:nvSpPr>
          <p:cNvPr id="94" name="Line 30"/>
          <p:cNvSpPr>
            <a:spLocks noChangeShapeType="1"/>
          </p:cNvSpPr>
          <p:nvPr/>
        </p:nvSpPr>
        <p:spPr bwMode="auto">
          <a:xfrm>
            <a:off x="1292225" y="2428875"/>
            <a:ext cx="109538" cy="0"/>
          </a:xfrm>
          <a:prstGeom prst="line">
            <a:avLst/>
          </a:prstGeom>
          <a:noFill/>
          <a:ln w="9525">
            <a:solidFill>
              <a:srgbClr val="000000"/>
            </a:solidFill>
            <a:round/>
            <a:headEnd/>
            <a:tailEnd/>
          </a:ln>
        </p:spPr>
        <p:txBody>
          <a:bodyPr/>
          <a:lstStyle/>
          <a:p>
            <a:endParaRPr lang="en-GB"/>
          </a:p>
        </p:txBody>
      </p:sp>
      <p:sp>
        <p:nvSpPr>
          <p:cNvPr id="95" name="Line 31"/>
          <p:cNvSpPr>
            <a:spLocks noChangeShapeType="1"/>
          </p:cNvSpPr>
          <p:nvPr/>
        </p:nvSpPr>
        <p:spPr bwMode="auto">
          <a:xfrm>
            <a:off x="1292225" y="1966912"/>
            <a:ext cx="109538" cy="0"/>
          </a:xfrm>
          <a:prstGeom prst="line">
            <a:avLst/>
          </a:prstGeom>
          <a:noFill/>
          <a:ln w="9525">
            <a:solidFill>
              <a:srgbClr val="000000"/>
            </a:solidFill>
            <a:round/>
            <a:headEnd/>
            <a:tailEnd/>
          </a:ln>
        </p:spPr>
        <p:txBody>
          <a:bodyPr/>
          <a:lstStyle/>
          <a:p>
            <a:endParaRPr lang="en-GB"/>
          </a:p>
        </p:txBody>
      </p:sp>
      <p:sp>
        <p:nvSpPr>
          <p:cNvPr id="96" name="Line 32"/>
          <p:cNvSpPr>
            <a:spLocks noChangeShapeType="1"/>
          </p:cNvSpPr>
          <p:nvPr/>
        </p:nvSpPr>
        <p:spPr bwMode="auto">
          <a:xfrm>
            <a:off x="1292225" y="1733552"/>
            <a:ext cx="109538" cy="0"/>
          </a:xfrm>
          <a:prstGeom prst="line">
            <a:avLst/>
          </a:prstGeom>
          <a:noFill/>
          <a:ln w="9525">
            <a:solidFill>
              <a:srgbClr val="000000"/>
            </a:solidFill>
            <a:round/>
            <a:headEnd/>
            <a:tailEnd/>
          </a:ln>
        </p:spPr>
        <p:txBody>
          <a:bodyPr/>
          <a:lstStyle/>
          <a:p>
            <a:endParaRPr lang="en-GB"/>
          </a:p>
        </p:txBody>
      </p:sp>
      <p:sp>
        <p:nvSpPr>
          <p:cNvPr id="101" name="Text Box 11"/>
          <p:cNvSpPr txBox="1">
            <a:spLocks noChangeArrowheads="1"/>
          </p:cNvSpPr>
          <p:nvPr/>
        </p:nvSpPr>
        <p:spPr bwMode="auto">
          <a:xfrm>
            <a:off x="533400" y="2438400"/>
            <a:ext cx="874713" cy="401638"/>
          </a:xfrm>
          <a:prstGeom prst="rect">
            <a:avLst/>
          </a:prstGeom>
          <a:noFill/>
          <a:ln w="9525">
            <a:noFill/>
            <a:miter lim="800000"/>
            <a:headEnd/>
            <a:tailEnd/>
          </a:ln>
        </p:spPr>
        <p:txBody>
          <a:bodyPr/>
          <a:lstStyle/>
          <a:p>
            <a:r>
              <a:rPr lang="en-US" altLang="zh-CN" sz="2000" dirty="0" smtClean="0">
                <a:ea typeface="SimSun" pitchFamily="2" charset="-122"/>
              </a:rPr>
              <a:t>3000</a:t>
            </a:r>
            <a:endParaRPr lang="en-SG" sz="2000" dirty="0"/>
          </a:p>
        </p:txBody>
      </p:sp>
      <p:sp>
        <p:nvSpPr>
          <p:cNvPr id="102" name="Line 44"/>
          <p:cNvSpPr>
            <a:spLocks noChangeShapeType="1"/>
          </p:cNvSpPr>
          <p:nvPr/>
        </p:nvSpPr>
        <p:spPr bwMode="auto">
          <a:xfrm>
            <a:off x="1295400" y="4953000"/>
            <a:ext cx="5976937" cy="0"/>
          </a:xfrm>
          <a:prstGeom prst="line">
            <a:avLst/>
          </a:prstGeom>
          <a:noFill/>
          <a:ln w="9525">
            <a:solidFill>
              <a:schemeClr val="tx1"/>
            </a:solidFill>
            <a:prstDash val="dash"/>
            <a:round/>
            <a:headEnd/>
            <a:tailEnd/>
          </a:ln>
        </p:spPr>
        <p:txBody>
          <a:bodyPr/>
          <a:lstStyle/>
          <a:p>
            <a:endParaRPr lang="en-GB"/>
          </a:p>
        </p:txBody>
      </p:sp>
      <p:sp>
        <p:nvSpPr>
          <p:cNvPr id="103" name="Line 54"/>
          <p:cNvSpPr>
            <a:spLocks noChangeShapeType="1"/>
          </p:cNvSpPr>
          <p:nvPr/>
        </p:nvSpPr>
        <p:spPr bwMode="auto">
          <a:xfrm flipH="1">
            <a:off x="1295400" y="2667000"/>
            <a:ext cx="6019800" cy="0"/>
          </a:xfrm>
          <a:prstGeom prst="line">
            <a:avLst/>
          </a:prstGeom>
          <a:noFill/>
          <a:ln w="9525">
            <a:solidFill>
              <a:schemeClr val="tx1"/>
            </a:solidFill>
            <a:prstDash val="dash"/>
            <a:round/>
            <a:headEnd/>
            <a:tailEnd/>
          </a:ln>
        </p:spPr>
        <p:txBody>
          <a:bodyPr/>
          <a:lstStyle/>
          <a:p>
            <a:endParaRPr lang="en-GB"/>
          </a:p>
        </p:txBody>
      </p:sp>
      <p:grpSp>
        <p:nvGrpSpPr>
          <p:cNvPr id="2" name="Group 15"/>
          <p:cNvGrpSpPr>
            <a:grpSpLocks/>
          </p:cNvGrpSpPr>
          <p:nvPr/>
        </p:nvGrpSpPr>
        <p:grpSpPr bwMode="auto">
          <a:xfrm>
            <a:off x="228600" y="5486397"/>
            <a:ext cx="1169988" cy="830263"/>
            <a:chOff x="136" y="3346"/>
            <a:chExt cx="737" cy="523"/>
          </a:xfrm>
        </p:grpSpPr>
        <p:sp>
          <p:nvSpPr>
            <p:cNvPr id="106" name="Oval 16"/>
            <p:cNvSpPr>
              <a:spLocks noChangeArrowheads="1"/>
            </p:cNvSpPr>
            <p:nvPr/>
          </p:nvSpPr>
          <p:spPr bwMode="auto">
            <a:xfrm>
              <a:off x="728" y="3353"/>
              <a:ext cx="145" cy="145"/>
            </a:xfrm>
            <a:prstGeom prst="ellipse">
              <a:avLst/>
            </a:prstGeom>
            <a:noFill/>
            <a:ln w="9525">
              <a:solidFill>
                <a:srgbClr val="993300"/>
              </a:solidFill>
              <a:round/>
              <a:headEnd/>
              <a:tailEnd/>
            </a:ln>
          </p:spPr>
          <p:txBody>
            <a:bodyPr wrap="none" anchor="ctr"/>
            <a:lstStyle/>
            <a:p>
              <a:endParaRPr lang="en-SG"/>
            </a:p>
          </p:txBody>
        </p:sp>
        <p:sp>
          <p:nvSpPr>
            <p:cNvPr id="107" name="Text Box 17"/>
            <p:cNvSpPr txBox="1">
              <a:spLocks noChangeArrowheads="1"/>
            </p:cNvSpPr>
            <p:nvPr/>
          </p:nvSpPr>
          <p:spPr bwMode="auto">
            <a:xfrm>
              <a:off x="136" y="3346"/>
              <a:ext cx="596" cy="523"/>
            </a:xfrm>
            <a:prstGeom prst="rect">
              <a:avLst/>
            </a:prstGeom>
            <a:noFill/>
            <a:ln w="9525">
              <a:noFill/>
              <a:miter lim="800000"/>
              <a:headEnd/>
              <a:tailEnd/>
            </a:ln>
          </p:spPr>
          <p:txBody>
            <a:bodyPr wrap="none">
              <a:spAutoFit/>
            </a:bodyPr>
            <a:lstStyle/>
            <a:p>
              <a:r>
                <a:rPr lang="en-SG" dirty="0"/>
                <a:t>Initial </a:t>
              </a:r>
              <a:endParaRPr lang="en-SG" dirty="0" smtClean="0"/>
            </a:p>
            <a:p>
              <a:r>
                <a:rPr lang="en-SG" dirty="0" smtClean="0"/>
                <a:t>Reading</a:t>
              </a:r>
            </a:p>
            <a:p>
              <a:r>
                <a:rPr lang="en-SG" dirty="0" smtClean="0"/>
                <a:t>400 g</a:t>
              </a:r>
              <a:endParaRPr lang="en-SG" dirty="0"/>
            </a:p>
          </p:txBody>
        </p:sp>
        <p:sp>
          <p:nvSpPr>
            <p:cNvPr id="108" name="Line 18"/>
            <p:cNvSpPr>
              <a:spLocks noChangeShapeType="1"/>
            </p:cNvSpPr>
            <p:nvPr/>
          </p:nvSpPr>
          <p:spPr bwMode="auto">
            <a:xfrm flipV="1">
              <a:off x="568" y="3436"/>
              <a:ext cx="248" cy="54"/>
            </a:xfrm>
            <a:prstGeom prst="line">
              <a:avLst/>
            </a:prstGeom>
            <a:noFill/>
            <a:ln w="9525">
              <a:solidFill>
                <a:schemeClr val="tx1"/>
              </a:solidFill>
              <a:round/>
              <a:headEnd/>
              <a:tailEnd type="triangle" w="med" len="med"/>
            </a:ln>
          </p:spPr>
          <p:txBody>
            <a:bodyPr/>
            <a:lstStyle/>
            <a:p>
              <a:endParaRPr lang="en-GB"/>
            </a:p>
          </p:txBody>
        </p:sp>
      </p:grpSp>
      <p:sp>
        <p:nvSpPr>
          <p:cNvPr id="110" name="Line 45"/>
          <p:cNvSpPr>
            <a:spLocks noChangeShapeType="1"/>
          </p:cNvSpPr>
          <p:nvPr/>
        </p:nvSpPr>
        <p:spPr bwMode="auto">
          <a:xfrm flipV="1">
            <a:off x="2312849" y="6083121"/>
            <a:ext cx="0" cy="288925"/>
          </a:xfrm>
          <a:prstGeom prst="line">
            <a:avLst/>
          </a:prstGeom>
          <a:noFill/>
          <a:ln w="9525">
            <a:solidFill>
              <a:schemeClr val="tx1"/>
            </a:solidFill>
            <a:round/>
            <a:headEnd/>
            <a:tailEnd type="triangle" w="med" len="med"/>
          </a:ln>
        </p:spPr>
        <p:txBody>
          <a:bodyPr/>
          <a:lstStyle/>
          <a:p>
            <a:endParaRPr lang="en-GB"/>
          </a:p>
        </p:txBody>
      </p:sp>
      <p:sp>
        <p:nvSpPr>
          <p:cNvPr id="111" name="Text Box 46"/>
          <p:cNvSpPr txBox="1">
            <a:spLocks noChangeArrowheads="1"/>
          </p:cNvSpPr>
          <p:nvPr/>
        </p:nvSpPr>
        <p:spPr bwMode="auto">
          <a:xfrm>
            <a:off x="1390650" y="6324600"/>
            <a:ext cx="2419350" cy="523220"/>
          </a:xfrm>
          <a:prstGeom prst="rect">
            <a:avLst/>
          </a:prstGeom>
          <a:noFill/>
          <a:ln w="9525">
            <a:noFill/>
            <a:miter lim="800000"/>
            <a:headEnd/>
            <a:tailEnd/>
          </a:ln>
        </p:spPr>
        <p:txBody>
          <a:bodyPr>
            <a:spAutoFit/>
          </a:bodyPr>
          <a:lstStyle/>
          <a:p>
            <a:r>
              <a:rPr lang="en-SG" sz="1400" dirty="0"/>
              <a:t>Water level </a:t>
            </a:r>
            <a:r>
              <a:rPr lang="en-SG" sz="1400" dirty="0" smtClean="0"/>
              <a:t>touching </a:t>
            </a:r>
            <a:r>
              <a:rPr lang="en-SG" sz="1400" dirty="0"/>
              <a:t>the bottom surface of the object</a:t>
            </a:r>
          </a:p>
        </p:txBody>
      </p:sp>
      <p:sp>
        <p:nvSpPr>
          <p:cNvPr id="113" name="Line 48"/>
          <p:cNvSpPr>
            <a:spLocks noChangeShapeType="1"/>
          </p:cNvSpPr>
          <p:nvPr/>
        </p:nvSpPr>
        <p:spPr bwMode="auto">
          <a:xfrm flipV="1">
            <a:off x="1295221" y="4946649"/>
            <a:ext cx="1003479" cy="672920"/>
          </a:xfrm>
          <a:prstGeom prst="line">
            <a:avLst/>
          </a:prstGeom>
          <a:noFill/>
          <a:ln w="38100">
            <a:solidFill>
              <a:srgbClr val="FF0000"/>
            </a:solidFill>
            <a:round/>
            <a:headEnd/>
            <a:tailEnd/>
          </a:ln>
        </p:spPr>
        <p:txBody>
          <a:bodyPr/>
          <a:lstStyle/>
          <a:p>
            <a:endParaRPr lang="en-GB"/>
          </a:p>
        </p:txBody>
      </p:sp>
      <p:sp>
        <p:nvSpPr>
          <p:cNvPr id="114" name="Line 49"/>
          <p:cNvSpPr>
            <a:spLocks noChangeShapeType="1"/>
          </p:cNvSpPr>
          <p:nvPr/>
        </p:nvSpPr>
        <p:spPr bwMode="auto">
          <a:xfrm flipV="1">
            <a:off x="4829175" y="1828800"/>
            <a:ext cx="0" cy="4267200"/>
          </a:xfrm>
          <a:prstGeom prst="line">
            <a:avLst/>
          </a:prstGeom>
          <a:noFill/>
          <a:ln w="9525">
            <a:solidFill>
              <a:schemeClr val="tx1"/>
            </a:solidFill>
            <a:prstDash val="dash"/>
            <a:round/>
            <a:headEnd/>
            <a:tailEnd/>
          </a:ln>
        </p:spPr>
        <p:txBody>
          <a:bodyPr/>
          <a:lstStyle/>
          <a:p>
            <a:endParaRPr lang="en-GB"/>
          </a:p>
        </p:txBody>
      </p:sp>
      <p:sp>
        <p:nvSpPr>
          <p:cNvPr id="123" name="Line 59"/>
          <p:cNvSpPr>
            <a:spLocks noChangeShapeType="1"/>
          </p:cNvSpPr>
          <p:nvPr/>
        </p:nvSpPr>
        <p:spPr bwMode="auto">
          <a:xfrm flipH="1">
            <a:off x="1352550" y="4248150"/>
            <a:ext cx="5976937" cy="0"/>
          </a:xfrm>
          <a:prstGeom prst="line">
            <a:avLst/>
          </a:prstGeom>
          <a:noFill/>
          <a:ln w="9525">
            <a:solidFill>
              <a:schemeClr val="tx1"/>
            </a:solidFill>
            <a:prstDash val="dash"/>
            <a:round/>
            <a:headEnd/>
            <a:tailEnd/>
          </a:ln>
        </p:spPr>
        <p:txBody>
          <a:bodyPr/>
          <a:lstStyle/>
          <a:p>
            <a:endParaRPr lang="en-GB"/>
          </a:p>
        </p:txBody>
      </p:sp>
      <p:sp>
        <p:nvSpPr>
          <p:cNvPr id="133" name="Line 54"/>
          <p:cNvSpPr>
            <a:spLocks noChangeShapeType="1"/>
          </p:cNvSpPr>
          <p:nvPr/>
        </p:nvSpPr>
        <p:spPr bwMode="auto">
          <a:xfrm flipH="1">
            <a:off x="1301750" y="4019550"/>
            <a:ext cx="6019800" cy="0"/>
          </a:xfrm>
          <a:prstGeom prst="line">
            <a:avLst/>
          </a:prstGeom>
          <a:noFill/>
          <a:ln w="9525">
            <a:solidFill>
              <a:schemeClr val="tx1"/>
            </a:solidFill>
            <a:prstDash val="dash"/>
            <a:round/>
            <a:headEnd/>
            <a:tailEnd/>
          </a:ln>
        </p:spPr>
        <p:txBody>
          <a:bodyPr/>
          <a:lstStyle/>
          <a:p>
            <a:endParaRPr lang="en-GB"/>
          </a:p>
        </p:txBody>
      </p:sp>
      <p:cxnSp>
        <p:nvCxnSpPr>
          <p:cNvPr id="180" name="Straight Arrow Connector 179"/>
          <p:cNvCxnSpPr/>
          <p:nvPr/>
        </p:nvCxnSpPr>
        <p:spPr>
          <a:xfrm rot="10800000">
            <a:off x="2311400" y="5562600"/>
            <a:ext cx="965200" cy="1588"/>
          </a:xfrm>
          <a:prstGeom prst="straightConnector1">
            <a:avLst/>
          </a:prstGeom>
          <a:ln w="1270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82" name="Text Box 53"/>
          <p:cNvSpPr txBox="1">
            <a:spLocks noChangeArrowheads="1"/>
          </p:cNvSpPr>
          <p:nvPr/>
        </p:nvSpPr>
        <p:spPr bwMode="auto">
          <a:xfrm>
            <a:off x="2171700" y="5038725"/>
            <a:ext cx="1295400" cy="523220"/>
          </a:xfrm>
          <a:prstGeom prst="rect">
            <a:avLst/>
          </a:prstGeom>
          <a:noFill/>
          <a:ln w="9525">
            <a:noFill/>
            <a:miter lim="800000"/>
            <a:headEnd/>
            <a:tailEnd/>
          </a:ln>
        </p:spPr>
        <p:txBody>
          <a:bodyPr wrap="square">
            <a:spAutoFit/>
          </a:bodyPr>
          <a:lstStyle/>
          <a:p>
            <a:pPr algn="ctr"/>
            <a:r>
              <a:rPr lang="en-SG" sz="1400" dirty="0" smtClean="0"/>
              <a:t>600 </a:t>
            </a:r>
            <a:r>
              <a:rPr lang="en-SG" sz="1400" dirty="0"/>
              <a:t>g </a:t>
            </a:r>
            <a:r>
              <a:rPr lang="en-SG" sz="1400" dirty="0" smtClean="0"/>
              <a:t>of </a:t>
            </a:r>
          </a:p>
          <a:p>
            <a:pPr algn="ctr"/>
            <a:r>
              <a:rPr lang="en-SG" sz="1400" dirty="0" smtClean="0"/>
              <a:t>water added </a:t>
            </a:r>
            <a:endParaRPr lang="en-SG" sz="1400" dirty="0"/>
          </a:p>
        </p:txBody>
      </p:sp>
      <p:sp>
        <p:nvSpPr>
          <p:cNvPr id="183" name="Line 49"/>
          <p:cNvSpPr>
            <a:spLocks noChangeShapeType="1"/>
          </p:cNvSpPr>
          <p:nvPr/>
        </p:nvSpPr>
        <p:spPr bwMode="auto">
          <a:xfrm flipV="1">
            <a:off x="2314575" y="1866900"/>
            <a:ext cx="0" cy="4267200"/>
          </a:xfrm>
          <a:prstGeom prst="line">
            <a:avLst/>
          </a:prstGeom>
          <a:noFill/>
          <a:ln w="9525">
            <a:solidFill>
              <a:schemeClr val="tx1"/>
            </a:solidFill>
            <a:prstDash val="dash"/>
            <a:round/>
            <a:headEnd/>
            <a:tailEnd/>
          </a:ln>
        </p:spPr>
        <p:txBody>
          <a:bodyPr/>
          <a:lstStyle/>
          <a:p>
            <a:endParaRPr lang="en-GB"/>
          </a:p>
        </p:txBody>
      </p:sp>
      <p:sp>
        <p:nvSpPr>
          <p:cNvPr id="184" name="Oval 60"/>
          <p:cNvSpPr>
            <a:spLocks noChangeArrowheads="1"/>
          </p:cNvSpPr>
          <p:nvPr/>
        </p:nvSpPr>
        <p:spPr bwMode="auto">
          <a:xfrm>
            <a:off x="4715193" y="2552700"/>
            <a:ext cx="230187" cy="230187"/>
          </a:xfrm>
          <a:prstGeom prst="ellipse">
            <a:avLst/>
          </a:prstGeom>
          <a:noFill/>
          <a:ln w="9525">
            <a:solidFill>
              <a:srgbClr val="993300"/>
            </a:solidFill>
            <a:round/>
            <a:headEnd/>
            <a:tailEnd/>
          </a:ln>
        </p:spPr>
        <p:txBody>
          <a:bodyPr wrap="none" anchor="ctr"/>
          <a:lstStyle/>
          <a:p>
            <a:endParaRPr lang="en-SG"/>
          </a:p>
        </p:txBody>
      </p:sp>
      <p:sp>
        <p:nvSpPr>
          <p:cNvPr id="185" name="Line 67"/>
          <p:cNvSpPr>
            <a:spLocks noChangeShapeType="1"/>
          </p:cNvSpPr>
          <p:nvPr/>
        </p:nvSpPr>
        <p:spPr bwMode="auto">
          <a:xfrm flipV="1">
            <a:off x="4800600" y="1447800"/>
            <a:ext cx="1752600" cy="1241424"/>
          </a:xfrm>
          <a:prstGeom prst="line">
            <a:avLst/>
          </a:prstGeom>
          <a:noFill/>
          <a:ln w="38100">
            <a:solidFill>
              <a:srgbClr val="FF0000"/>
            </a:solidFill>
            <a:round/>
            <a:headEnd/>
            <a:tailEnd/>
          </a:ln>
        </p:spPr>
        <p:txBody>
          <a:bodyPr/>
          <a:lstStyle/>
          <a:p>
            <a:endParaRPr lang="en-GB"/>
          </a:p>
        </p:txBody>
      </p:sp>
      <p:sp>
        <p:nvSpPr>
          <p:cNvPr id="186" name="Line 49"/>
          <p:cNvSpPr>
            <a:spLocks noChangeShapeType="1"/>
          </p:cNvSpPr>
          <p:nvPr/>
        </p:nvSpPr>
        <p:spPr bwMode="auto">
          <a:xfrm flipV="1">
            <a:off x="3314700" y="1828800"/>
            <a:ext cx="0" cy="4267200"/>
          </a:xfrm>
          <a:prstGeom prst="line">
            <a:avLst/>
          </a:prstGeom>
          <a:noFill/>
          <a:ln w="9525">
            <a:solidFill>
              <a:schemeClr val="tx1"/>
            </a:solidFill>
            <a:prstDash val="dash"/>
            <a:round/>
            <a:headEnd/>
            <a:tailEnd/>
          </a:ln>
        </p:spPr>
        <p:txBody>
          <a:bodyPr/>
          <a:lstStyle/>
          <a:p>
            <a:endParaRPr lang="en-GB"/>
          </a:p>
        </p:txBody>
      </p:sp>
      <p:grpSp>
        <p:nvGrpSpPr>
          <p:cNvPr id="124" name="Group 123"/>
          <p:cNvGrpSpPr/>
          <p:nvPr/>
        </p:nvGrpSpPr>
        <p:grpSpPr>
          <a:xfrm>
            <a:off x="7391400" y="1346200"/>
            <a:ext cx="639695" cy="1397000"/>
            <a:chOff x="7391400" y="1346200"/>
            <a:chExt cx="639695" cy="1397000"/>
          </a:xfrm>
        </p:grpSpPr>
        <p:sp>
          <p:nvSpPr>
            <p:cNvPr id="166" name="Line 171"/>
            <p:cNvSpPr>
              <a:spLocks noChangeShapeType="1"/>
            </p:cNvSpPr>
            <p:nvPr/>
          </p:nvSpPr>
          <p:spPr bwMode="auto">
            <a:xfrm>
              <a:off x="7495474" y="2743200"/>
              <a:ext cx="429002" cy="0"/>
            </a:xfrm>
            <a:prstGeom prst="line">
              <a:avLst/>
            </a:prstGeom>
            <a:noFill/>
            <a:ln w="28575">
              <a:solidFill>
                <a:srgbClr val="000000"/>
              </a:solidFill>
              <a:round/>
              <a:headEnd/>
              <a:tailEnd/>
            </a:ln>
          </p:spPr>
          <p:txBody>
            <a:bodyPr/>
            <a:lstStyle/>
            <a:p>
              <a:endParaRPr lang="en-GB"/>
            </a:p>
          </p:txBody>
        </p:sp>
        <p:sp>
          <p:nvSpPr>
            <p:cNvPr id="167" name="Line 172"/>
            <p:cNvSpPr>
              <a:spLocks noChangeShapeType="1"/>
            </p:cNvSpPr>
            <p:nvPr/>
          </p:nvSpPr>
          <p:spPr bwMode="auto">
            <a:xfrm>
              <a:off x="7710609" y="2269742"/>
              <a:ext cx="0" cy="473458"/>
            </a:xfrm>
            <a:prstGeom prst="line">
              <a:avLst/>
            </a:prstGeom>
            <a:noFill/>
            <a:ln w="76200">
              <a:solidFill>
                <a:srgbClr val="000000"/>
              </a:solidFill>
              <a:round/>
              <a:headEnd/>
              <a:tailEnd/>
            </a:ln>
          </p:spPr>
          <p:txBody>
            <a:bodyPr/>
            <a:lstStyle/>
            <a:p>
              <a:endParaRPr lang="en-GB"/>
            </a:p>
          </p:txBody>
        </p:sp>
        <p:sp>
          <p:nvSpPr>
            <p:cNvPr id="168" name="Line 173"/>
            <p:cNvSpPr>
              <a:spLocks noChangeShapeType="1"/>
            </p:cNvSpPr>
            <p:nvPr/>
          </p:nvSpPr>
          <p:spPr bwMode="auto">
            <a:xfrm>
              <a:off x="7495474" y="2269742"/>
              <a:ext cx="429002" cy="0"/>
            </a:xfrm>
            <a:prstGeom prst="line">
              <a:avLst/>
            </a:prstGeom>
            <a:noFill/>
            <a:ln w="28575">
              <a:solidFill>
                <a:srgbClr val="000000"/>
              </a:solidFill>
              <a:round/>
              <a:headEnd/>
              <a:tailEnd/>
            </a:ln>
          </p:spPr>
          <p:txBody>
            <a:bodyPr/>
            <a:lstStyle/>
            <a:p>
              <a:endParaRPr lang="en-GB"/>
            </a:p>
          </p:txBody>
        </p:sp>
        <p:sp>
          <p:nvSpPr>
            <p:cNvPr id="169" name="Oval 174"/>
            <p:cNvSpPr>
              <a:spLocks noChangeArrowheads="1"/>
            </p:cNvSpPr>
            <p:nvPr/>
          </p:nvSpPr>
          <p:spPr bwMode="auto">
            <a:xfrm>
              <a:off x="7529743" y="2340189"/>
              <a:ext cx="361098" cy="356046"/>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sp>
          <p:nvSpPr>
            <p:cNvPr id="170" name="Line 188"/>
            <p:cNvSpPr>
              <a:spLocks noChangeShapeType="1"/>
            </p:cNvSpPr>
            <p:nvPr/>
          </p:nvSpPr>
          <p:spPr bwMode="auto">
            <a:xfrm flipV="1">
              <a:off x="7400279" y="1638887"/>
              <a:ext cx="0" cy="607372"/>
            </a:xfrm>
            <a:prstGeom prst="line">
              <a:avLst/>
            </a:prstGeom>
            <a:noFill/>
            <a:ln w="19050">
              <a:solidFill>
                <a:srgbClr val="009999"/>
              </a:solidFill>
              <a:round/>
              <a:headEnd/>
              <a:tailEnd/>
            </a:ln>
          </p:spPr>
          <p:txBody>
            <a:bodyPr/>
            <a:lstStyle/>
            <a:p>
              <a:endParaRPr lang="en-GB"/>
            </a:p>
          </p:txBody>
        </p:sp>
        <p:sp>
          <p:nvSpPr>
            <p:cNvPr id="171" name="Line 189"/>
            <p:cNvSpPr>
              <a:spLocks noChangeShapeType="1"/>
            </p:cNvSpPr>
            <p:nvPr/>
          </p:nvSpPr>
          <p:spPr bwMode="auto">
            <a:xfrm flipH="1" flipV="1">
              <a:off x="8026013" y="1626187"/>
              <a:ext cx="0" cy="625777"/>
            </a:xfrm>
            <a:prstGeom prst="line">
              <a:avLst/>
            </a:prstGeom>
            <a:noFill/>
            <a:ln w="19050">
              <a:solidFill>
                <a:srgbClr val="009999"/>
              </a:solidFill>
              <a:round/>
              <a:headEnd/>
              <a:tailEnd/>
            </a:ln>
          </p:spPr>
          <p:txBody>
            <a:bodyPr/>
            <a:lstStyle/>
            <a:p>
              <a:endParaRPr lang="en-GB"/>
            </a:p>
          </p:txBody>
        </p:sp>
        <p:sp>
          <p:nvSpPr>
            <p:cNvPr id="172" name="AutoShape 190"/>
            <p:cNvSpPr>
              <a:spLocks noChangeArrowheads="1"/>
            </p:cNvSpPr>
            <p:nvPr/>
          </p:nvSpPr>
          <p:spPr bwMode="auto">
            <a:xfrm>
              <a:off x="7576705" y="1663700"/>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sp>
          <p:nvSpPr>
            <p:cNvPr id="173" name="Rectangle 191"/>
            <p:cNvSpPr>
              <a:spLocks noChangeArrowheads="1"/>
            </p:cNvSpPr>
            <p:nvPr/>
          </p:nvSpPr>
          <p:spPr bwMode="auto">
            <a:xfrm>
              <a:off x="7407275" y="1793876"/>
              <a:ext cx="609600" cy="447674"/>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sp>
          <p:nvSpPr>
            <p:cNvPr id="174" name="Line 192"/>
            <p:cNvSpPr>
              <a:spLocks noChangeShapeType="1"/>
            </p:cNvSpPr>
            <p:nvPr/>
          </p:nvSpPr>
          <p:spPr bwMode="auto">
            <a:xfrm flipV="1">
              <a:off x="7391400" y="2246259"/>
              <a:ext cx="639695" cy="0"/>
            </a:xfrm>
            <a:prstGeom prst="line">
              <a:avLst/>
            </a:prstGeom>
            <a:noFill/>
            <a:ln w="19050">
              <a:solidFill>
                <a:srgbClr val="339966"/>
              </a:solidFill>
              <a:round/>
              <a:headEnd/>
              <a:tailEnd/>
            </a:ln>
          </p:spPr>
          <p:txBody>
            <a:bodyPr/>
            <a:lstStyle/>
            <a:p>
              <a:endParaRPr lang="en-GB"/>
            </a:p>
          </p:txBody>
        </p:sp>
        <p:cxnSp>
          <p:nvCxnSpPr>
            <p:cNvPr id="121" name="Curved Connector 120"/>
            <p:cNvCxnSpPr/>
            <p:nvPr/>
          </p:nvCxnSpPr>
          <p:spPr>
            <a:xfrm rot="5400000">
              <a:off x="7659620" y="1397000"/>
              <a:ext cx="342900" cy="2413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6" name="Text Box 46"/>
          <p:cNvSpPr txBox="1">
            <a:spLocks noChangeArrowheads="1"/>
          </p:cNvSpPr>
          <p:nvPr/>
        </p:nvSpPr>
        <p:spPr bwMode="auto">
          <a:xfrm>
            <a:off x="2349500" y="2705100"/>
            <a:ext cx="2087563" cy="517525"/>
          </a:xfrm>
          <a:prstGeom prst="rect">
            <a:avLst/>
          </a:prstGeom>
          <a:noFill/>
          <a:ln w="9525">
            <a:noFill/>
            <a:miter lim="800000"/>
            <a:headEnd/>
            <a:tailEnd/>
          </a:ln>
        </p:spPr>
        <p:txBody>
          <a:bodyPr>
            <a:spAutoFit/>
          </a:bodyPr>
          <a:lstStyle/>
          <a:p>
            <a:r>
              <a:rPr lang="en-US" altLang="zh-CN" sz="1400" dirty="0">
                <a:solidFill>
                  <a:srgbClr val="FF0000"/>
                </a:solidFill>
                <a:ea typeface="SimSun" pitchFamily="2" charset="-122"/>
              </a:rPr>
              <a:t>Response if the object does not float</a:t>
            </a:r>
          </a:p>
        </p:txBody>
      </p:sp>
      <p:grpSp>
        <p:nvGrpSpPr>
          <p:cNvPr id="202" name="Group 201"/>
          <p:cNvGrpSpPr/>
          <p:nvPr/>
        </p:nvGrpSpPr>
        <p:grpSpPr>
          <a:xfrm>
            <a:off x="1457325" y="3581400"/>
            <a:ext cx="636522" cy="1152525"/>
            <a:chOff x="1457325" y="3581400"/>
            <a:chExt cx="636522" cy="1152525"/>
          </a:xfrm>
        </p:grpSpPr>
        <p:grpSp>
          <p:nvGrpSpPr>
            <p:cNvPr id="4" name="Group 153"/>
            <p:cNvGrpSpPr/>
            <p:nvPr/>
          </p:nvGrpSpPr>
          <p:grpSpPr>
            <a:xfrm>
              <a:off x="1457325" y="3632151"/>
              <a:ext cx="636522" cy="1101774"/>
              <a:chOff x="8185216" y="4839287"/>
              <a:chExt cx="636522" cy="1101774"/>
            </a:xfrm>
          </p:grpSpPr>
          <p:grpSp>
            <p:nvGrpSpPr>
              <p:cNvPr id="5" name="Group 175"/>
              <p:cNvGrpSpPr>
                <a:grpSpLocks/>
              </p:cNvGrpSpPr>
              <p:nvPr/>
            </p:nvGrpSpPr>
            <p:grpSpPr bwMode="auto">
              <a:xfrm>
                <a:off x="8279139" y="5467603"/>
                <a:ext cx="429002" cy="473458"/>
                <a:chOff x="9502" y="4576"/>
                <a:chExt cx="676" cy="746"/>
              </a:xfrm>
            </p:grpSpPr>
            <p:grpSp>
              <p:nvGrpSpPr>
                <p:cNvPr id="6" name="Group 176"/>
                <p:cNvGrpSpPr>
                  <a:grpSpLocks/>
                </p:cNvGrpSpPr>
                <p:nvPr/>
              </p:nvGrpSpPr>
              <p:grpSpPr bwMode="auto">
                <a:xfrm>
                  <a:off x="9502" y="4576"/>
                  <a:ext cx="676" cy="746"/>
                  <a:chOff x="9502" y="4576"/>
                  <a:chExt cx="676" cy="746"/>
                </a:xfrm>
              </p:grpSpPr>
              <p:sp>
                <p:nvSpPr>
                  <p:cNvPr id="162" name="Line 177"/>
                  <p:cNvSpPr>
                    <a:spLocks noChangeShapeType="1"/>
                  </p:cNvSpPr>
                  <p:nvPr/>
                </p:nvSpPr>
                <p:spPr bwMode="auto">
                  <a:xfrm>
                    <a:off x="9502" y="4576"/>
                    <a:ext cx="676" cy="0"/>
                  </a:xfrm>
                  <a:prstGeom prst="line">
                    <a:avLst/>
                  </a:prstGeom>
                  <a:noFill/>
                  <a:ln w="28575">
                    <a:solidFill>
                      <a:srgbClr val="000000"/>
                    </a:solidFill>
                    <a:round/>
                    <a:headEnd/>
                    <a:tailEnd/>
                  </a:ln>
                </p:spPr>
                <p:txBody>
                  <a:bodyPr/>
                  <a:lstStyle/>
                  <a:p>
                    <a:endParaRPr lang="en-GB"/>
                  </a:p>
                </p:txBody>
              </p:sp>
              <p:sp>
                <p:nvSpPr>
                  <p:cNvPr id="163" name="Line 178"/>
                  <p:cNvSpPr>
                    <a:spLocks noChangeShapeType="1"/>
                  </p:cNvSpPr>
                  <p:nvPr/>
                </p:nvSpPr>
                <p:spPr bwMode="auto">
                  <a:xfrm>
                    <a:off x="9502" y="5322"/>
                    <a:ext cx="676" cy="0"/>
                  </a:xfrm>
                  <a:prstGeom prst="line">
                    <a:avLst/>
                  </a:prstGeom>
                  <a:noFill/>
                  <a:ln w="28575">
                    <a:solidFill>
                      <a:srgbClr val="000000"/>
                    </a:solidFill>
                    <a:round/>
                    <a:headEnd/>
                    <a:tailEnd/>
                  </a:ln>
                </p:spPr>
                <p:txBody>
                  <a:bodyPr/>
                  <a:lstStyle/>
                  <a:p>
                    <a:endParaRPr lang="en-GB"/>
                  </a:p>
                </p:txBody>
              </p:sp>
              <p:sp>
                <p:nvSpPr>
                  <p:cNvPr id="164" name="Line 179"/>
                  <p:cNvSpPr>
                    <a:spLocks noChangeShapeType="1"/>
                  </p:cNvSpPr>
                  <p:nvPr/>
                </p:nvSpPr>
                <p:spPr bwMode="auto">
                  <a:xfrm>
                    <a:off x="9841" y="4576"/>
                    <a:ext cx="0" cy="746"/>
                  </a:xfrm>
                  <a:prstGeom prst="line">
                    <a:avLst/>
                  </a:prstGeom>
                  <a:noFill/>
                  <a:ln w="76200">
                    <a:solidFill>
                      <a:srgbClr val="000000"/>
                    </a:solidFill>
                    <a:round/>
                    <a:headEnd/>
                    <a:tailEnd/>
                  </a:ln>
                </p:spPr>
                <p:txBody>
                  <a:bodyPr/>
                  <a:lstStyle/>
                  <a:p>
                    <a:endParaRPr lang="en-GB"/>
                  </a:p>
                </p:txBody>
              </p:sp>
            </p:grpSp>
            <p:sp>
              <p:nvSpPr>
                <p:cNvPr id="161" name="Oval 180"/>
                <p:cNvSpPr>
                  <a:spLocks noChangeArrowheads="1"/>
                </p:cNvSpPr>
                <p:nvPr/>
              </p:nvSpPr>
              <p:spPr bwMode="auto">
                <a:xfrm>
                  <a:off x="9556" y="4687"/>
                  <a:ext cx="569" cy="552"/>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grpSp>
          <p:sp>
            <p:nvSpPr>
              <p:cNvPr id="156" name="Line 182"/>
              <p:cNvSpPr>
                <a:spLocks noChangeShapeType="1"/>
              </p:cNvSpPr>
              <p:nvPr/>
            </p:nvSpPr>
            <p:spPr bwMode="auto">
              <a:xfrm>
                <a:off x="8185216" y="5456179"/>
                <a:ext cx="625734" cy="0"/>
              </a:xfrm>
              <a:prstGeom prst="line">
                <a:avLst/>
              </a:prstGeom>
              <a:noFill/>
              <a:ln w="19050">
                <a:solidFill>
                  <a:srgbClr val="008080"/>
                </a:solidFill>
                <a:round/>
                <a:headEnd/>
                <a:tailEnd/>
              </a:ln>
            </p:spPr>
            <p:txBody>
              <a:bodyPr/>
              <a:lstStyle/>
              <a:p>
                <a:endParaRPr lang="en-GB"/>
              </a:p>
            </p:txBody>
          </p:sp>
          <p:sp>
            <p:nvSpPr>
              <p:cNvPr id="157" name="Line 185"/>
              <p:cNvSpPr>
                <a:spLocks noChangeShapeType="1"/>
              </p:cNvSpPr>
              <p:nvPr/>
            </p:nvSpPr>
            <p:spPr bwMode="auto">
              <a:xfrm flipV="1">
                <a:off x="8196004" y="4839287"/>
                <a:ext cx="0" cy="628951"/>
              </a:xfrm>
              <a:prstGeom prst="line">
                <a:avLst/>
              </a:prstGeom>
              <a:noFill/>
              <a:ln w="19050">
                <a:solidFill>
                  <a:srgbClr val="009999"/>
                </a:solidFill>
                <a:round/>
                <a:headEnd/>
                <a:tailEnd/>
              </a:ln>
            </p:spPr>
            <p:txBody>
              <a:bodyPr/>
              <a:lstStyle/>
              <a:p>
                <a:endParaRPr lang="en-GB"/>
              </a:p>
            </p:txBody>
          </p:sp>
          <p:sp>
            <p:nvSpPr>
              <p:cNvPr id="158" name="Line 186"/>
              <p:cNvSpPr>
                <a:spLocks noChangeShapeType="1"/>
              </p:cNvSpPr>
              <p:nvPr/>
            </p:nvSpPr>
            <p:spPr bwMode="auto">
              <a:xfrm flipV="1">
                <a:off x="8817296" y="4839287"/>
                <a:ext cx="4442" cy="625778"/>
              </a:xfrm>
              <a:prstGeom prst="line">
                <a:avLst/>
              </a:prstGeom>
              <a:noFill/>
              <a:ln w="19050">
                <a:solidFill>
                  <a:srgbClr val="009999"/>
                </a:solidFill>
                <a:round/>
                <a:headEnd/>
                <a:tailEnd/>
              </a:ln>
            </p:spPr>
            <p:txBody>
              <a:bodyPr/>
              <a:lstStyle/>
              <a:p>
                <a:endParaRPr lang="en-GB"/>
              </a:p>
            </p:txBody>
          </p:sp>
          <p:sp>
            <p:nvSpPr>
              <p:cNvPr id="159" name="Rectangle 187"/>
              <p:cNvSpPr>
                <a:spLocks noChangeArrowheads="1"/>
              </p:cNvSpPr>
              <p:nvPr/>
            </p:nvSpPr>
            <p:spPr bwMode="auto">
              <a:xfrm>
                <a:off x="8196004" y="5331461"/>
                <a:ext cx="625734" cy="115198"/>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grpSp>
        <p:sp>
          <p:nvSpPr>
            <p:cNvPr id="139" name="AutoShape 190"/>
            <p:cNvSpPr>
              <a:spLocks noChangeArrowheads="1"/>
            </p:cNvSpPr>
            <p:nvPr/>
          </p:nvSpPr>
          <p:spPr bwMode="auto">
            <a:xfrm>
              <a:off x="1628941" y="3912343"/>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cxnSp>
          <p:nvCxnSpPr>
            <p:cNvPr id="141" name="Curved Connector 140"/>
            <p:cNvCxnSpPr/>
            <p:nvPr/>
          </p:nvCxnSpPr>
          <p:spPr>
            <a:xfrm rot="5400000">
              <a:off x="1594644" y="3752056"/>
              <a:ext cx="342900" cy="1588"/>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5" name="Text Box 53"/>
          <p:cNvSpPr txBox="1">
            <a:spLocks noChangeArrowheads="1"/>
          </p:cNvSpPr>
          <p:nvPr/>
        </p:nvSpPr>
        <p:spPr bwMode="auto">
          <a:xfrm>
            <a:off x="4800600" y="3538537"/>
            <a:ext cx="2133600" cy="738188"/>
          </a:xfrm>
          <a:prstGeom prst="rect">
            <a:avLst/>
          </a:prstGeom>
          <a:noFill/>
          <a:ln w="9525">
            <a:noFill/>
            <a:miter lim="800000"/>
            <a:headEnd/>
            <a:tailEnd/>
          </a:ln>
        </p:spPr>
        <p:txBody>
          <a:bodyPr>
            <a:spAutoFit/>
          </a:bodyPr>
          <a:lstStyle/>
          <a:p>
            <a:r>
              <a:rPr lang="en-US" altLang="zh-CN" sz="1400" dirty="0">
                <a:ea typeface="SimSun" pitchFamily="2" charset="-122"/>
              </a:rPr>
              <a:t>The maximum addition in weight the object can make is 200 g</a:t>
            </a:r>
          </a:p>
        </p:txBody>
      </p:sp>
      <p:sp>
        <p:nvSpPr>
          <p:cNvPr id="160" name="Oval 60"/>
          <p:cNvSpPr>
            <a:spLocks noChangeArrowheads="1"/>
          </p:cNvSpPr>
          <p:nvPr/>
        </p:nvSpPr>
        <p:spPr bwMode="auto">
          <a:xfrm>
            <a:off x="3200400" y="3900489"/>
            <a:ext cx="230187" cy="230187"/>
          </a:xfrm>
          <a:prstGeom prst="ellipse">
            <a:avLst/>
          </a:prstGeom>
          <a:noFill/>
          <a:ln w="9525">
            <a:solidFill>
              <a:srgbClr val="993300"/>
            </a:solidFill>
            <a:round/>
            <a:headEnd/>
            <a:tailEnd/>
          </a:ln>
        </p:spPr>
        <p:txBody>
          <a:bodyPr wrap="none" anchor="ctr"/>
          <a:lstStyle/>
          <a:p>
            <a:endParaRPr lang="en-SG"/>
          </a:p>
        </p:txBody>
      </p:sp>
      <p:sp>
        <p:nvSpPr>
          <p:cNvPr id="176" name="Oval 60"/>
          <p:cNvSpPr>
            <a:spLocks noChangeArrowheads="1"/>
          </p:cNvSpPr>
          <p:nvPr/>
        </p:nvSpPr>
        <p:spPr bwMode="auto">
          <a:xfrm>
            <a:off x="2195511" y="4824415"/>
            <a:ext cx="230187" cy="230187"/>
          </a:xfrm>
          <a:prstGeom prst="ellipse">
            <a:avLst/>
          </a:prstGeom>
          <a:noFill/>
          <a:ln w="9525">
            <a:solidFill>
              <a:srgbClr val="993300"/>
            </a:solidFill>
            <a:round/>
            <a:headEnd/>
            <a:tailEnd/>
          </a:ln>
        </p:spPr>
        <p:txBody>
          <a:bodyPr wrap="none" anchor="ctr"/>
          <a:lstStyle/>
          <a:p>
            <a:endParaRPr lang="en-SG"/>
          </a:p>
        </p:txBody>
      </p:sp>
      <p:cxnSp>
        <p:nvCxnSpPr>
          <p:cNvPr id="187" name="Straight Connector 186"/>
          <p:cNvCxnSpPr/>
          <p:nvPr/>
        </p:nvCxnSpPr>
        <p:spPr>
          <a:xfrm flipV="1">
            <a:off x="2295525" y="4017957"/>
            <a:ext cx="1028696" cy="925518"/>
          </a:xfrm>
          <a:prstGeom prst="line">
            <a:avLst/>
          </a:prstGeom>
          <a:ln w="38100">
            <a:solidFill>
              <a:srgbClr val="66FF66"/>
            </a:solidFill>
          </a:ln>
        </p:spPr>
        <p:style>
          <a:lnRef idx="1">
            <a:schemeClr val="accent1"/>
          </a:lnRef>
          <a:fillRef idx="0">
            <a:schemeClr val="accent1"/>
          </a:fillRef>
          <a:effectRef idx="0">
            <a:schemeClr val="accent1"/>
          </a:effectRef>
          <a:fontRef idx="minor">
            <a:schemeClr val="tx1"/>
          </a:fontRef>
        </p:style>
      </p:cxnSp>
      <p:sp>
        <p:nvSpPr>
          <p:cNvPr id="190" name="Line 64"/>
          <p:cNvSpPr>
            <a:spLocks noChangeShapeType="1"/>
          </p:cNvSpPr>
          <p:nvPr/>
        </p:nvSpPr>
        <p:spPr bwMode="auto">
          <a:xfrm>
            <a:off x="3113087" y="3657600"/>
            <a:ext cx="163513" cy="304800"/>
          </a:xfrm>
          <a:prstGeom prst="line">
            <a:avLst/>
          </a:prstGeom>
          <a:noFill/>
          <a:ln w="9525">
            <a:solidFill>
              <a:schemeClr val="tx1"/>
            </a:solidFill>
            <a:round/>
            <a:headEnd/>
            <a:tailEnd type="triangle" w="med" len="med"/>
          </a:ln>
        </p:spPr>
        <p:txBody>
          <a:bodyPr/>
          <a:lstStyle/>
          <a:p>
            <a:endParaRPr lang="en-GB"/>
          </a:p>
        </p:txBody>
      </p:sp>
      <p:sp>
        <p:nvSpPr>
          <p:cNvPr id="191" name="Text Box 65"/>
          <p:cNvSpPr txBox="1">
            <a:spLocks noChangeArrowheads="1"/>
          </p:cNvSpPr>
          <p:nvPr/>
        </p:nvSpPr>
        <p:spPr bwMode="auto">
          <a:xfrm>
            <a:off x="2341562" y="3200400"/>
            <a:ext cx="1439863" cy="523220"/>
          </a:xfrm>
          <a:prstGeom prst="rect">
            <a:avLst/>
          </a:prstGeom>
          <a:noFill/>
          <a:ln w="9525">
            <a:noFill/>
            <a:miter lim="800000"/>
            <a:headEnd/>
            <a:tailEnd/>
          </a:ln>
        </p:spPr>
        <p:txBody>
          <a:bodyPr wrap="square">
            <a:spAutoFit/>
          </a:bodyPr>
          <a:lstStyle/>
          <a:p>
            <a:r>
              <a:rPr lang="en-SG" sz="1400" dirty="0"/>
              <a:t>Object begins to float.</a:t>
            </a:r>
          </a:p>
        </p:txBody>
      </p:sp>
      <p:sp>
        <p:nvSpPr>
          <p:cNvPr id="195" name="Text Box 70"/>
          <p:cNvSpPr txBox="1">
            <a:spLocks noChangeArrowheads="1"/>
          </p:cNvSpPr>
          <p:nvPr/>
        </p:nvSpPr>
        <p:spPr bwMode="auto">
          <a:xfrm>
            <a:off x="5629275" y="2781300"/>
            <a:ext cx="3379788" cy="304800"/>
          </a:xfrm>
          <a:prstGeom prst="rect">
            <a:avLst/>
          </a:prstGeom>
          <a:noFill/>
          <a:ln w="9525">
            <a:noFill/>
            <a:miter lim="800000"/>
            <a:headEnd/>
            <a:tailEnd/>
          </a:ln>
        </p:spPr>
        <p:txBody>
          <a:bodyPr>
            <a:spAutoFit/>
          </a:bodyPr>
          <a:lstStyle/>
          <a:p>
            <a:r>
              <a:rPr lang="en-SG" sz="1400" dirty="0"/>
              <a:t>Object floats when more water is added.</a:t>
            </a:r>
          </a:p>
        </p:txBody>
      </p:sp>
      <p:cxnSp>
        <p:nvCxnSpPr>
          <p:cNvPr id="197" name="Straight Connector 196"/>
          <p:cNvCxnSpPr/>
          <p:nvPr/>
        </p:nvCxnSpPr>
        <p:spPr>
          <a:xfrm flipV="1">
            <a:off x="6677025" y="5246682"/>
            <a:ext cx="381000" cy="111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6677025" y="5475282"/>
            <a:ext cx="381000" cy="11118"/>
          </a:xfrm>
          <a:prstGeom prst="line">
            <a:avLst/>
          </a:prstGeom>
          <a:ln w="38100">
            <a:solidFill>
              <a:srgbClr val="66FF66"/>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flipV="1">
            <a:off x="6677025" y="5703882"/>
            <a:ext cx="381000" cy="1111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01" name="Text Box 53"/>
          <p:cNvSpPr txBox="1">
            <a:spLocks noChangeArrowheads="1"/>
          </p:cNvSpPr>
          <p:nvPr/>
        </p:nvSpPr>
        <p:spPr bwMode="auto">
          <a:xfrm>
            <a:off x="7029450" y="5105400"/>
            <a:ext cx="1295400" cy="738664"/>
          </a:xfrm>
          <a:prstGeom prst="rect">
            <a:avLst/>
          </a:prstGeom>
          <a:noFill/>
          <a:ln w="9525">
            <a:noFill/>
            <a:miter lim="800000"/>
            <a:headEnd/>
            <a:tailEnd/>
          </a:ln>
        </p:spPr>
        <p:txBody>
          <a:bodyPr wrap="square">
            <a:spAutoFit/>
          </a:bodyPr>
          <a:lstStyle/>
          <a:p>
            <a:r>
              <a:rPr lang="en-SG" sz="1400" dirty="0" smtClean="0"/>
              <a:t>Hanging</a:t>
            </a:r>
          </a:p>
          <a:p>
            <a:r>
              <a:rPr lang="en-SG" sz="1400" dirty="0" smtClean="0"/>
              <a:t>Floating</a:t>
            </a:r>
          </a:p>
          <a:p>
            <a:r>
              <a:rPr lang="en-SG" sz="1400" dirty="0" smtClean="0"/>
              <a:t>No Object</a:t>
            </a:r>
            <a:endParaRPr lang="en-SG" sz="1400" dirty="0"/>
          </a:p>
        </p:txBody>
      </p:sp>
      <p:sp>
        <p:nvSpPr>
          <p:cNvPr id="109" name="Line 42"/>
          <p:cNvSpPr>
            <a:spLocks noChangeShapeType="1"/>
          </p:cNvSpPr>
          <p:nvPr/>
        </p:nvSpPr>
        <p:spPr bwMode="auto">
          <a:xfrm flipV="1">
            <a:off x="1304925" y="1524000"/>
            <a:ext cx="6010275" cy="4088168"/>
          </a:xfrm>
          <a:prstGeom prst="line">
            <a:avLst/>
          </a:prstGeom>
          <a:noFill/>
          <a:ln w="38100">
            <a:solidFill>
              <a:schemeClr val="accent2">
                <a:lumMod val="60000"/>
                <a:lumOff val="40000"/>
              </a:schemeClr>
            </a:solidFill>
            <a:round/>
            <a:headEnd/>
            <a:tailEnd/>
          </a:ln>
        </p:spPr>
        <p:txBody>
          <a:bodyPr/>
          <a:lstStyle/>
          <a:p>
            <a:endParaRPr lang="en-GB"/>
          </a:p>
        </p:txBody>
      </p:sp>
      <p:sp>
        <p:nvSpPr>
          <p:cNvPr id="165" name="Line 67"/>
          <p:cNvSpPr>
            <a:spLocks noChangeShapeType="1"/>
          </p:cNvSpPr>
          <p:nvPr/>
        </p:nvSpPr>
        <p:spPr bwMode="auto">
          <a:xfrm flipV="1">
            <a:off x="3314696" y="1523999"/>
            <a:ext cx="3695704" cy="2503483"/>
          </a:xfrm>
          <a:prstGeom prst="line">
            <a:avLst/>
          </a:prstGeom>
          <a:noFill/>
          <a:ln w="38100">
            <a:solidFill>
              <a:srgbClr val="66FF66"/>
            </a:solidFill>
            <a:round/>
            <a:headEnd/>
            <a:tailEnd/>
          </a:ln>
        </p:spPr>
        <p:txBody>
          <a:bodyPr/>
          <a:lstStyle/>
          <a:p>
            <a:endParaRPr lang="en-GB"/>
          </a:p>
        </p:txBody>
      </p:sp>
      <p:grpSp>
        <p:nvGrpSpPr>
          <p:cNvPr id="125" name="Group 124"/>
          <p:cNvGrpSpPr/>
          <p:nvPr/>
        </p:nvGrpSpPr>
        <p:grpSpPr>
          <a:xfrm>
            <a:off x="4114800" y="3743325"/>
            <a:ext cx="639695" cy="1193800"/>
            <a:chOff x="4114800" y="3743325"/>
            <a:chExt cx="639695" cy="1193800"/>
          </a:xfrm>
        </p:grpSpPr>
        <p:sp>
          <p:nvSpPr>
            <p:cNvPr id="144" name="Line 171"/>
            <p:cNvSpPr>
              <a:spLocks noChangeShapeType="1"/>
            </p:cNvSpPr>
            <p:nvPr/>
          </p:nvSpPr>
          <p:spPr bwMode="auto">
            <a:xfrm>
              <a:off x="4225224" y="4937125"/>
              <a:ext cx="429002" cy="0"/>
            </a:xfrm>
            <a:prstGeom prst="line">
              <a:avLst/>
            </a:prstGeom>
            <a:noFill/>
            <a:ln w="28575">
              <a:solidFill>
                <a:srgbClr val="000000"/>
              </a:solidFill>
              <a:round/>
              <a:headEnd/>
              <a:tailEnd/>
            </a:ln>
          </p:spPr>
          <p:txBody>
            <a:bodyPr/>
            <a:lstStyle/>
            <a:p>
              <a:endParaRPr lang="en-GB"/>
            </a:p>
          </p:txBody>
        </p:sp>
        <p:sp>
          <p:nvSpPr>
            <p:cNvPr id="145" name="Line 172"/>
            <p:cNvSpPr>
              <a:spLocks noChangeShapeType="1"/>
            </p:cNvSpPr>
            <p:nvPr/>
          </p:nvSpPr>
          <p:spPr bwMode="auto">
            <a:xfrm>
              <a:off x="4440359" y="4463667"/>
              <a:ext cx="0" cy="473458"/>
            </a:xfrm>
            <a:prstGeom prst="line">
              <a:avLst/>
            </a:prstGeom>
            <a:noFill/>
            <a:ln w="76200">
              <a:solidFill>
                <a:srgbClr val="000000"/>
              </a:solidFill>
              <a:round/>
              <a:headEnd/>
              <a:tailEnd/>
            </a:ln>
          </p:spPr>
          <p:txBody>
            <a:bodyPr/>
            <a:lstStyle/>
            <a:p>
              <a:endParaRPr lang="en-GB"/>
            </a:p>
          </p:txBody>
        </p:sp>
        <p:sp>
          <p:nvSpPr>
            <p:cNvPr id="146" name="Line 173"/>
            <p:cNvSpPr>
              <a:spLocks noChangeShapeType="1"/>
            </p:cNvSpPr>
            <p:nvPr/>
          </p:nvSpPr>
          <p:spPr bwMode="auto">
            <a:xfrm>
              <a:off x="4225224" y="4463667"/>
              <a:ext cx="429002" cy="0"/>
            </a:xfrm>
            <a:prstGeom prst="line">
              <a:avLst/>
            </a:prstGeom>
            <a:noFill/>
            <a:ln w="28575">
              <a:solidFill>
                <a:srgbClr val="000000"/>
              </a:solidFill>
              <a:round/>
              <a:headEnd/>
              <a:tailEnd/>
            </a:ln>
          </p:spPr>
          <p:txBody>
            <a:bodyPr/>
            <a:lstStyle/>
            <a:p>
              <a:endParaRPr lang="en-GB"/>
            </a:p>
          </p:txBody>
        </p:sp>
        <p:sp>
          <p:nvSpPr>
            <p:cNvPr id="147" name="Oval 174"/>
            <p:cNvSpPr>
              <a:spLocks noChangeArrowheads="1"/>
            </p:cNvSpPr>
            <p:nvPr/>
          </p:nvSpPr>
          <p:spPr bwMode="auto">
            <a:xfrm>
              <a:off x="4259493" y="4534114"/>
              <a:ext cx="361098" cy="356046"/>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sp>
          <p:nvSpPr>
            <p:cNvPr id="150" name="AutoShape 190"/>
            <p:cNvSpPr>
              <a:spLocks noChangeArrowheads="1"/>
            </p:cNvSpPr>
            <p:nvPr/>
          </p:nvSpPr>
          <p:spPr bwMode="auto">
            <a:xfrm>
              <a:off x="4306455" y="4093024"/>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sp>
          <p:nvSpPr>
            <p:cNvPr id="151" name="Rectangle 191"/>
            <p:cNvSpPr>
              <a:spLocks noChangeArrowheads="1"/>
            </p:cNvSpPr>
            <p:nvPr/>
          </p:nvSpPr>
          <p:spPr bwMode="auto">
            <a:xfrm>
              <a:off x="4126061" y="4237727"/>
              <a:ext cx="625734" cy="208169"/>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sp>
          <p:nvSpPr>
            <p:cNvPr id="152" name="Line 192"/>
            <p:cNvSpPr>
              <a:spLocks noChangeShapeType="1"/>
            </p:cNvSpPr>
            <p:nvPr/>
          </p:nvSpPr>
          <p:spPr bwMode="auto">
            <a:xfrm flipV="1">
              <a:off x="4114800" y="4440184"/>
              <a:ext cx="639695" cy="0"/>
            </a:xfrm>
            <a:prstGeom prst="line">
              <a:avLst/>
            </a:prstGeom>
            <a:noFill/>
            <a:ln w="19050">
              <a:solidFill>
                <a:srgbClr val="339966"/>
              </a:solidFill>
              <a:round/>
              <a:headEnd/>
              <a:tailEnd/>
            </a:ln>
          </p:spPr>
          <p:txBody>
            <a:bodyPr/>
            <a:lstStyle/>
            <a:p>
              <a:endParaRPr lang="en-GB"/>
            </a:p>
          </p:txBody>
        </p:sp>
        <p:sp>
          <p:nvSpPr>
            <p:cNvPr id="153" name="Line 193"/>
            <p:cNvSpPr>
              <a:spLocks noChangeShapeType="1"/>
            </p:cNvSpPr>
            <p:nvPr/>
          </p:nvSpPr>
          <p:spPr bwMode="auto">
            <a:xfrm flipH="1">
              <a:off x="4429571" y="3743325"/>
              <a:ext cx="6981" cy="368104"/>
            </a:xfrm>
            <a:prstGeom prst="line">
              <a:avLst/>
            </a:prstGeom>
            <a:noFill/>
            <a:ln w="9525">
              <a:solidFill>
                <a:srgbClr val="000000"/>
              </a:solidFill>
              <a:round/>
              <a:headEnd/>
              <a:tailEnd/>
            </a:ln>
          </p:spPr>
          <p:txBody>
            <a:bodyPr/>
            <a:lstStyle/>
            <a:p>
              <a:endParaRPr lang="en-GB"/>
            </a:p>
          </p:txBody>
        </p:sp>
        <p:sp>
          <p:nvSpPr>
            <p:cNvPr id="149" name="Line 189"/>
            <p:cNvSpPr>
              <a:spLocks noChangeShapeType="1"/>
            </p:cNvSpPr>
            <p:nvPr/>
          </p:nvSpPr>
          <p:spPr bwMode="auto">
            <a:xfrm flipH="1" flipV="1">
              <a:off x="4749414" y="3825669"/>
              <a:ext cx="0" cy="625777"/>
            </a:xfrm>
            <a:prstGeom prst="line">
              <a:avLst/>
            </a:prstGeom>
            <a:noFill/>
            <a:ln w="19050">
              <a:solidFill>
                <a:srgbClr val="009999"/>
              </a:solidFill>
              <a:round/>
              <a:headEnd/>
              <a:tailEnd/>
            </a:ln>
          </p:spPr>
          <p:txBody>
            <a:bodyPr/>
            <a:lstStyle/>
            <a:p>
              <a:endParaRPr lang="en-GB"/>
            </a:p>
          </p:txBody>
        </p:sp>
        <p:sp>
          <p:nvSpPr>
            <p:cNvPr id="148" name="Line 188"/>
            <p:cNvSpPr>
              <a:spLocks noChangeShapeType="1"/>
            </p:cNvSpPr>
            <p:nvPr/>
          </p:nvSpPr>
          <p:spPr bwMode="auto">
            <a:xfrm flipV="1">
              <a:off x="4123680" y="3832812"/>
              <a:ext cx="0" cy="607372"/>
            </a:xfrm>
            <a:prstGeom prst="line">
              <a:avLst/>
            </a:prstGeom>
            <a:noFill/>
            <a:ln w="19050">
              <a:solidFill>
                <a:srgbClr val="009999"/>
              </a:solidFill>
              <a:round/>
              <a:headEnd/>
              <a:tailEnd/>
            </a:ln>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1"/>
                                        </p:tgtEl>
                                        <p:attrNameLst>
                                          <p:attrName>style.visibility</p:attrName>
                                        </p:attrNameLst>
                                      </p:cBhvr>
                                      <p:to>
                                        <p:strVal val="visible"/>
                                      </p:to>
                                    </p:set>
                                    <p:animEffect transition="in" filter="dissolve">
                                      <p:cBhvr>
                                        <p:cTn id="7" dur="500"/>
                                        <p:tgtEl>
                                          <p:spTgt spid="19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90"/>
                                        </p:tgtEl>
                                        <p:attrNameLst>
                                          <p:attrName>style.visibility</p:attrName>
                                        </p:attrNameLst>
                                      </p:cBhvr>
                                      <p:to>
                                        <p:strVal val="visible"/>
                                      </p:to>
                                    </p:set>
                                    <p:animEffect transition="in" filter="dissolve">
                                      <p:cBhvr>
                                        <p:cTn id="10" dur="500"/>
                                        <p:tgtEl>
                                          <p:spTgt spid="19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87"/>
                                        </p:tgtEl>
                                        <p:attrNameLst>
                                          <p:attrName>style.visibility</p:attrName>
                                        </p:attrNameLst>
                                      </p:cBhvr>
                                      <p:to>
                                        <p:strVal val="visible"/>
                                      </p:to>
                                    </p:set>
                                    <p:animEffect transition="in" filter="wipe(down)">
                                      <p:cBhvr>
                                        <p:cTn id="15" dur="1000"/>
                                        <p:tgtEl>
                                          <p:spTgt spid="187"/>
                                        </p:tgtEl>
                                      </p:cBhvr>
                                    </p:animEffect>
                                  </p:childTnLst>
                                </p:cTn>
                              </p:par>
                            </p:childTnLst>
                          </p:cTn>
                        </p:par>
                        <p:par>
                          <p:cTn id="16" fill="hold">
                            <p:stCondLst>
                              <p:cond delay="1000"/>
                            </p:stCondLst>
                            <p:childTnLst>
                              <p:par>
                                <p:cTn id="17" presetID="1" presetClass="entr" presetSubtype="0" fill="hold" nodeType="afterEffect">
                                  <p:stCondLst>
                                    <p:cond delay="0"/>
                                  </p:stCondLst>
                                  <p:childTnLst>
                                    <p:set>
                                      <p:cBhvr>
                                        <p:cTn id="18" dur="1" fill="hold">
                                          <p:stCondLst>
                                            <p:cond delay="0"/>
                                          </p:stCondLst>
                                        </p:cTn>
                                        <p:tgtEl>
                                          <p:spTgt spid="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65"/>
                                        </p:tgtEl>
                                        <p:attrNameLst>
                                          <p:attrName>style.visibility</p:attrName>
                                        </p:attrNameLst>
                                      </p:cBhvr>
                                      <p:to>
                                        <p:strVal val="visible"/>
                                      </p:to>
                                    </p:set>
                                    <p:animEffect transition="in" filter="wipe(down)">
                                      <p:cBhvr>
                                        <p:cTn id="23" dur="2000"/>
                                        <p:tgtEl>
                                          <p:spTgt spid="165"/>
                                        </p:tgtEl>
                                      </p:cBhvr>
                                    </p:animEffect>
                                  </p:childTnLst>
                                </p:cTn>
                              </p:par>
                              <p:par>
                                <p:cTn id="24" presetID="9" presetClass="entr" presetSubtype="0" fill="hold" grpId="1" nodeType="withEffect">
                                  <p:stCondLst>
                                    <p:cond delay="0"/>
                                  </p:stCondLst>
                                  <p:childTnLst>
                                    <p:set>
                                      <p:cBhvr>
                                        <p:cTn id="25" dur="1" fill="hold">
                                          <p:stCondLst>
                                            <p:cond delay="0"/>
                                          </p:stCondLst>
                                        </p:cTn>
                                        <p:tgtEl>
                                          <p:spTgt spid="155"/>
                                        </p:tgtEl>
                                        <p:attrNameLst>
                                          <p:attrName>style.visibility</p:attrName>
                                        </p:attrNameLst>
                                      </p:cBhvr>
                                      <p:to>
                                        <p:strVal val="visible"/>
                                      </p:to>
                                    </p:set>
                                    <p:animEffect transition="in" filter="dissolve">
                                      <p:cBhvr>
                                        <p:cTn id="26" dur="500"/>
                                        <p:tgtEl>
                                          <p:spTgt spid="155"/>
                                        </p:tgtEl>
                                      </p:cBhvr>
                                    </p:animEffect>
                                  </p:childTnLst>
                                </p:cTn>
                              </p:par>
                            </p:childTnLst>
                          </p:cTn>
                        </p:par>
                        <p:par>
                          <p:cTn id="27" fill="hold">
                            <p:stCondLst>
                              <p:cond delay="2000"/>
                            </p:stCondLst>
                            <p:childTnLst>
                              <p:par>
                                <p:cTn id="28" presetID="9" presetClass="entr" presetSubtype="0" fill="hold" grpId="0" nodeType="afterEffect">
                                  <p:stCondLst>
                                    <p:cond delay="0"/>
                                  </p:stCondLst>
                                  <p:childTnLst>
                                    <p:set>
                                      <p:cBhvr>
                                        <p:cTn id="29" dur="1" fill="hold">
                                          <p:stCondLst>
                                            <p:cond delay="0"/>
                                          </p:stCondLst>
                                        </p:cTn>
                                        <p:tgtEl>
                                          <p:spTgt spid="195"/>
                                        </p:tgtEl>
                                        <p:attrNameLst>
                                          <p:attrName>style.visibility</p:attrName>
                                        </p:attrNameLst>
                                      </p:cBhvr>
                                      <p:to>
                                        <p:strVal val="visible"/>
                                      </p:to>
                                    </p:set>
                                    <p:animEffect transition="in" filter="dissolve">
                                      <p:cBhvr>
                                        <p:cTn id="30" dur="2000"/>
                                        <p:tgtEl>
                                          <p:spTgt spid="195"/>
                                        </p:tgtEl>
                                      </p:cBhvr>
                                    </p:animEffect>
                                  </p:childTnLst>
                                </p:cTn>
                              </p:par>
                              <p:par>
                                <p:cTn id="31" presetID="1" presetClass="entr" presetSubtype="0" fill="hold" nodeType="withEffect">
                                  <p:stCondLst>
                                    <p:cond delay="0"/>
                                  </p:stCondLst>
                                  <p:childTnLst>
                                    <p:set>
                                      <p:cBhvr>
                                        <p:cTn id="32"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1"/>
      <p:bldP spid="190" grpId="0" animBg="1"/>
      <p:bldP spid="191" grpId="0"/>
      <p:bldP spid="195" grpId="0"/>
      <p:bldP spid="1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l"/>
            <a:r>
              <a:rPr lang="en-US" sz="3600" b="1" dirty="0" smtClean="0">
                <a:ea typeface="SimSun" pitchFamily="2" charset="-122"/>
              </a:rPr>
              <a:t>Going further</a:t>
            </a:r>
            <a:endParaRPr lang="en-GB" sz="3600" b="1" dirty="0" smtClean="0"/>
          </a:p>
        </p:txBody>
      </p:sp>
      <p:sp>
        <p:nvSpPr>
          <p:cNvPr id="14339" name="Text Box 6"/>
          <p:cNvSpPr txBox="1">
            <a:spLocks noChangeArrowheads="1"/>
          </p:cNvSpPr>
          <p:nvPr/>
        </p:nvSpPr>
        <p:spPr bwMode="auto">
          <a:xfrm>
            <a:off x="838200" y="1752600"/>
            <a:ext cx="7162800" cy="336550"/>
          </a:xfrm>
          <a:prstGeom prst="rect">
            <a:avLst/>
          </a:prstGeom>
          <a:noFill/>
          <a:ln w="9525">
            <a:noFill/>
            <a:miter lim="800000"/>
            <a:headEnd/>
            <a:tailEnd/>
          </a:ln>
        </p:spPr>
        <p:txBody>
          <a:bodyPr>
            <a:spAutoFit/>
          </a:bodyPr>
          <a:lstStyle/>
          <a:p>
            <a:pPr>
              <a:spcBef>
                <a:spcPct val="50000"/>
              </a:spcBef>
            </a:pPr>
            <a:endParaRPr lang="en-US" altLang="zh-CN">
              <a:ea typeface="SimSun" pitchFamily="2" charset="-122"/>
            </a:endParaRPr>
          </a:p>
        </p:txBody>
      </p:sp>
      <p:sp>
        <p:nvSpPr>
          <p:cNvPr id="77827" name="Rectangle 3"/>
          <p:cNvSpPr>
            <a:spLocks noChangeArrowheads="1"/>
          </p:cNvSpPr>
          <p:nvPr/>
        </p:nvSpPr>
        <p:spPr bwMode="auto">
          <a:xfrm>
            <a:off x="457200" y="1524000"/>
            <a:ext cx="8077200" cy="3276600"/>
          </a:xfrm>
          <a:prstGeom prst="rect">
            <a:avLst/>
          </a:prstGeom>
          <a:noFill/>
          <a:ln w="9525">
            <a:noFill/>
            <a:miter lim="800000"/>
            <a:headEnd/>
            <a:tailEnd/>
          </a:ln>
        </p:spPr>
        <p:txBody>
          <a:bodyPr/>
          <a:lstStyle/>
          <a:p>
            <a:pPr marL="457200" indent="-457200">
              <a:spcBef>
                <a:spcPts val="600"/>
              </a:spcBef>
              <a:spcAft>
                <a:spcPts val="600"/>
              </a:spcAft>
              <a:buFont typeface="Arial" pitchFamily="34" charset="0"/>
              <a:buChar char="•"/>
              <a:defRPr/>
            </a:pPr>
            <a:r>
              <a:rPr lang="en-US" sz="2400" dirty="0"/>
              <a:t>When the string holding the suspended object is cut and the object sinks to the base of the container, the reading on the weighing scale is equal to the sum of mass of the object, the water added and the container, because the full mass of the object acts on the weighing scale.</a:t>
            </a:r>
            <a:endParaRPr lang="en-US" altLang="zh-CN" sz="2400" dirty="0">
              <a:ea typeface="SimSun" pitchFamily="2" charset="-122"/>
              <a:cs typeface="Times New Roman" pitchFamily="18" charset="0"/>
            </a:endParaRPr>
          </a:p>
          <a:p>
            <a:pPr marL="342900" indent="-342900">
              <a:lnSpc>
                <a:spcPct val="80000"/>
              </a:lnSpc>
              <a:spcBef>
                <a:spcPct val="20000"/>
              </a:spcBef>
              <a:buFontTx/>
              <a:buChar char="•"/>
              <a:defRPr/>
            </a:pPr>
            <a:endParaRPr lang="en-US" altLang="zh-CN" sz="2400" dirty="0">
              <a:ea typeface="SimSun" pitchFamily="2" charset="-122"/>
              <a:cs typeface="Times New Roman" pitchFamily="18" charset="0"/>
            </a:endParaRPr>
          </a:p>
          <a:p>
            <a:pPr marL="342900" indent="-342900">
              <a:lnSpc>
                <a:spcPct val="80000"/>
              </a:lnSpc>
              <a:spcBef>
                <a:spcPct val="20000"/>
              </a:spcBef>
              <a:buFontTx/>
              <a:buChar char="•"/>
              <a:defRPr/>
            </a:pPr>
            <a:endParaRPr lang="en-US" altLang="zh-CN" sz="2400" dirty="0">
              <a:ea typeface="SimSun" pitchFamily="2" charset="-122"/>
              <a:cs typeface="Times New Roman" pitchFamily="18" charset="0"/>
            </a:endParaRPr>
          </a:p>
        </p:txBody>
      </p:sp>
      <p:sp>
        <p:nvSpPr>
          <p:cNvPr id="5" name="TextBox 4"/>
          <p:cNvSpPr txBox="1"/>
          <p:nvPr/>
        </p:nvSpPr>
        <p:spPr>
          <a:xfrm>
            <a:off x="457200" y="4191000"/>
            <a:ext cx="8001000" cy="1938992"/>
          </a:xfrm>
          <a:prstGeom prst="rect">
            <a:avLst/>
          </a:prstGeom>
          <a:noFill/>
        </p:spPr>
        <p:txBody>
          <a:bodyPr wrap="square">
            <a:spAutoFit/>
          </a:bodyPr>
          <a:lstStyle/>
          <a:p>
            <a:pPr marL="457200" indent="-457200">
              <a:spcBef>
                <a:spcPts val="600"/>
              </a:spcBef>
              <a:spcAft>
                <a:spcPts val="600"/>
              </a:spcAft>
              <a:buFont typeface="Arial" pitchFamily="34" charset="0"/>
              <a:buChar char="•"/>
              <a:defRPr/>
            </a:pPr>
            <a:r>
              <a:rPr lang="en-GB" altLang="zh-CN" sz="2400" dirty="0">
                <a:latin typeface="+mn-ea"/>
              </a:rPr>
              <a:t>For example, </a:t>
            </a:r>
            <a:r>
              <a:rPr lang="en-GB" altLang="zh-CN" sz="2400" dirty="0" smtClean="0">
                <a:latin typeface="+mn-ea"/>
              </a:rPr>
              <a:t>when a 500 g object is hung by a string and fully submerged in a 400 g container containing 400 g of water, the weighing scale reading is 1100 g. When the string is cut and the </a:t>
            </a:r>
            <a:r>
              <a:rPr lang="en-GB" altLang="zh-CN" sz="2400" dirty="0">
                <a:latin typeface="+mn-ea"/>
              </a:rPr>
              <a:t>object sinks to the base of </a:t>
            </a:r>
            <a:r>
              <a:rPr lang="en-GB" altLang="zh-CN" sz="2400" dirty="0" smtClean="0">
                <a:latin typeface="+mn-ea"/>
              </a:rPr>
              <a:t>the container, the </a:t>
            </a:r>
            <a:r>
              <a:rPr lang="en-GB" altLang="zh-CN" sz="2400" dirty="0">
                <a:latin typeface="+mn-ea"/>
              </a:rPr>
              <a:t>weighing scale </a:t>
            </a:r>
            <a:r>
              <a:rPr lang="en-GB" altLang="zh-CN" sz="2400" dirty="0" smtClean="0">
                <a:latin typeface="+mn-ea"/>
              </a:rPr>
              <a:t>reading is 1300 g</a:t>
            </a:r>
            <a:r>
              <a:rPr lang="en-GB" altLang="zh-CN" sz="2400" dirty="0">
                <a:latin typeface="+mn-ea"/>
              </a:rPr>
              <a:t>. </a:t>
            </a:r>
            <a:endParaRPr lang="en-GB" sz="2400" dirty="0">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l" eaLnBrk="1" hangingPunct="1"/>
            <a:r>
              <a:rPr lang="en-US" altLang="zh-CN" sz="3600" b="1" smtClean="0">
                <a:ea typeface="SimSun" pitchFamily="2" charset="-122"/>
              </a:rPr>
              <a:t>Learning Points</a:t>
            </a:r>
          </a:p>
        </p:txBody>
      </p:sp>
      <p:sp>
        <p:nvSpPr>
          <p:cNvPr id="16387" name="Rectangle 3"/>
          <p:cNvSpPr>
            <a:spLocks noGrp="1" noChangeArrowheads="1"/>
          </p:cNvSpPr>
          <p:nvPr>
            <p:ph type="body" idx="1"/>
          </p:nvPr>
        </p:nvSpPr>
        <p:spPr>
          <a:xfrm>
            <a:off x="457200" y="1524000"/>
            <a:ext cx="8382000" cy="4876800"/>
          </a:xfrm>
        </p:spPr>
        <p:txBody>
          <a:bodyPr/>
          <a:lstStyle/>
          <a:p>
            <a:pPr>
              <a:defRPr/>
            </a:pPr>
            <a:r>
              <a:rPr lang="en-GB" sz="2000" dirty="0" smtClean="0"/>
              <a:t>Based on our experiment in the video, the immersion of the object into the water causes an increase in the weighing scale reading.</a:t>
            </a:r>
          </a:p>
          <a:p>
            <a:pPr>
              <a:defRPr/>
            </a:pPr>
            <a:endParaRPr lang="en-US" sz="2000" dirty="0" smtClean="0"/>
          </a:p>
          <a:p>
            <a:pPr>
              <a:defRPr/>
            </a:pPr>
            <a:r>
              <a:rPr lang="en-US" sz="2000" kern="1200" dirty="0" smtClean="0"/>
              <a:t>Comparing two setups, one with and the other without a hanging object, we found that as long as the height of the water levels are equal the weighing scale readings will be equal.</a:t>
            </a:r>
          </a:p>
          <a:p>
            <a:pPr>
              <a:defRPr/>
            </a:pPr>
            <a:endParaRPr lang="en-GB" sz="2000" kern="1200" dirty="0" smtClean="0"/>
          </a:p>
          <a:p>
            <a:pPr>
              <a:defRPr/>
            </a:pPr>
            <a:r>
              <a:rPr lang="en-SG" sz="2000" kern="1200" dirty="0" smtClean="0"/>
              <a:t>The volume of the submerged portion of the object causes an increase in </a:t>
            </a:r>
            <a:r>
              <a:rPr lang="en-SG" sz="2000" kern="1200" dirty="0" smtClean="0"/>
              <a:t>weighing scale reading</a:t>
            </a:r>
            <a:r>
              <a:rPr lang="en-SG" sz="2000" kern="1200" dirty="0" smtClean="0"/>
              <a:t>. </a:t>
            </a:r>
            <a:r>
              <a:rPr lang="en-SG" sz="2000" kern="1200" dirty="0" smtClean="0"/>
              <a:t>This increase is equal to the mass of the same volume of the liquid.</a:t>
            </a:r>
          </a:p>
          <a:p>
            <a:pPr>
              <a:defRPr/>
            </a:pPr>
            <a:endParaRPr lang="en-SG" sz="2000" kern="1200" dirty="0" smtClean="0"/>
          </a:p>
          <a:p>
            <a:pPr>
              <a:defRPr/>
            </a:pPr>
            <a:r>
              <a:rPr lang="en-SG" sz="2000" kern="1200" dirty="0" smtClean="0"/>
              <a:t>To explain the phenomenon observed in the video, we made use of various skills such as making observations and deductions, testing and verifying results and drawing conclusions.</a:t>
            </a:r>
            <a:endParaRPr lang="en-GB" sz="2000" kern="1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l"/>
            <a:r>
              <a:rPr lang="en-US" altLang="zh-CN" b="1" smtClean="0">
                <a:ea typeface="SimSun" pitchFamily="2" charset="-122"/>
              </a:rPr>
              <a:t>Discussion </a:t>
            </a:r>
            <a:endParaRPr lang="en-US" smtClean="0"/>
          </a:p>
        </p:txBody>
      </p:sp>
      <p:sp>
        <p:nvSpPr>
          <p:cNvPr id="17411" name="Content Placeholder 2"/>
          <p:cNvSpPr>
            <a:spLocks noGrp="1"/>
          </p:cNvSpPr>
          <p:nvPr>
            <p:ph idx="1"/>
          </p:nvPr>
        </p:nvSpPr>
        <p:spPr>
          <a:xfrm>
            <a:off x="457200" y="1447800"/>
            <a:ext cx="8001000" cy="1524000"/>
          </a:xfrm>
        </p:spPr>
        <p:txBody>
          <a:bodyPr/>
          <a:lstStyle/>
          <a:p>
            <a:pPr marL="0" indent="0">
              <a:spcBef>
                <a:spcPts val="600"/>
              </a:spcBef>
              <a:spcAft>
                <a:spcPts val="600"/>
              </a:spcAft>
              <a:buFontTx/>
              <a:buNone/>
            </a:pPr>
            <a:r>
              <a:rPr lang="en-SG" sz="2800" smtClean="0"/>
              <a:t>Two cylindrical containers with different radius are being filled with water as shown below. The reading on Weighing Scale C is ______ the reading on Weighing Scale D. </a:t>
            </a:r>
            <a:endParaRPr lang="en-GB" sz="2800" smtClean="0"/>
          </a:p>
          <a:p>
            <a:pPr marL="0" indent="0">
              <a:buFontTx/>
              <a:buAutoNum type="alphaLcPeriod"/>
            </a:pPr>
            <a:endParaRPr lang="en-GB" sz="2400" smtClean="0"/>
          </a:p>
          <a:p>
            <a:pPr marL="0" indent="0">
              <a:buFontTx/>
              <a:buNone/>
            </a:pPr>
            <a:endParaRPr lang="en-GB" smtClean="0"/>
          </a:p>
        </p:txBody>
      </p:sp>
      <p:sp>
        <p:nvSpPr>
          <p:cNvPr id="6" name="TextBox 5"/>
          <p:cNvSpPr txBox="1"/>
          <p:nvPr/>
        </p:nvSpPr>
        <p:spPr>
          <a:xfrm>
            <a:off x="838200" y="3505200"/>
            <a:ext cx="3048000" cy="2016125"/>
          </a:xfrm>
          <a:prstGeom prst="rect">
            <a:avLst/>
          </a:prstGeom>
          <a:noFill/>
        </p:spPr>
        <p:txBody>
          <a:bodyPr>
            <a:spAutoFit/>
          </a:bodyPr>
          <a:lstStyle/>
          <a:p>
            <a:pPr marL="457200" indent="-457200">
              <a:spcBef>
                <a:spcPts val="600"/>
              </a:spcBef>
              <a:spcAft>
                <a:spcPts val="600"/>
              </a:spcAft>
              <a:buFont typeface="+mj-lt"/>
              <a:buAutoNum type="alphaLcPeriod"/>
              <a:defRPr/>
            </a:pPr>
            <a:r>
              <a:rPr lang="en-SG" sz="2800" dirty="0"/>
              <a:t>more than</a:t>
            </a:r>
            <a:endParaRPr lang="en-GB" sz="2800" dirty="0"/>
          </a:p>
          <a:p>
            <a:pPr marL="457200" indent="-457200">
              <a:spcBef>
                <a:spcPts val="600"/>
              </a:spcBef>
              <a:spcAft>
                <a:spcPts val="600"/>
              </a:spcAft>
              <a:buFont typeface="+mj-lt"/>
              <a:buAutoNum type="alphaLcPeriod"/>
              <a:defRPr/>
            </a:pPr>
            <a:r>
              <a:rPr lang="en-SG" sz="2800" dirty="0"/>
              <a:t>less than</a:t>
            </a:r>
            <a:endParaRPr lang="en-GB" sz="2800" dirty="0"/>
          </a:p>
          <a:p>
            <a:pPr marL="457200" indent="-457200">
              <a:spcBef>
                <a:spcPts val="600"/>
              </a:spcBef>
              <a:spcAft>
                <a:spcPts val="600"/>
              </a:spcAft>
              <a:buFont typeface="+mj-lt"/>
              <a:buAutoNum type="alphaLcPeriod"/>
              <a:defRPr/>
            </a:pPr>
            <a:r>
              <a:rPr lang="en-SG" sz="2800" dirty="0"/>
              <a:t>equal to</a:t>
            </a:r>
            <a:endParaRPr lang="en-GB" sz="2800" dirty="0"/>
          </a:p>
          <a:p>
            <a:pPr>
              <a:defRPr/>
            </a:pPr>
            <a:endParaRPr lang="en-GB" dirty="0"/>
          </a:p>
        </p:txBody>
      </p:sp>
      <p:pic>
        <p:nvPicPr>
          <p:cNvPr id="17413" name="Object 7"/>
          <p:cNvPicPr>
            <a:picLocks noChangeAspect="1" noChangeArrowheads="1"/>
          </p:cNvPicPr>
          <p:nvPr/>
        </p:nvPicPr>
        <p:blipFill>
          <a:blip r:embed="rId2" cstate="print"/>
          <a:srcRect l="-1639" t="-407" r="-2869" b="-5292"/>
          <a:stretch>
            <a:fillRect/>
          </a:stretch>
        </p:blipFill>
        <p:spPr bwMode="auto">
          <a:xfrm>
            <a:off x="4600575" y="3459163"/>
            <a:ext cx="3019425" cy="2560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l"/>
            <a:r>
              <a:rPr lang="en-US" altLang="zh-CN" sz="3600" b="1" smtClean="0">
                <a:ea typeface="SimSun" pitchFamily="2" charset="-122"/>
              </a:rPr>
              <a:t>Understanding the problem</a:t>
            </a:r>
            <a:endParaRPr lang="en-GB" sz="3600" b="1" smtClean="0"/>
          </a:p>
        </p:txBody>
      </p:sp>
      <p:sp>
        <p:nvSpPr>
          <p:cNvPr id="4099" name="Content Placeholder 2"/>
          <p:cNvSpPr>
            <a:spLocks noGrp="1"/>
          </p:cNvSpPr>
          <p:nvPr>
            <p:ph idx="1"/>
          </p:nvPr>
        </p:nvSpPr>
        <p:spPr>
          <a:xfrm>
            <a:off x="457200" y="1828800"/>
            <a:ext cx="5791200" cy="2286000"/>
          </a:xfrm>
        </p:spPr>
        <p:txBody>
          <a:bodyPr/>
          <a:lstStyle/>
          <a:p>
            <a:pPr marL="457200" indent="-457200">
              <a:spcBef>
                <a:spcPts val="600"/>
              </a:spcBef>
              <a:spcAft>
                <a:spcPts val="600"/>
              </a:spcAft>
              <a:defRPr/>
            </a:pPr>
            <a:r>
              <a:rPr lang="en-US" altLang="zh-CN" sz="2400" dirty="0" smtClean="0">
                <a:ea typeface="SimSun" pitchFamily="2" charset="-122"/>
              </a:rPr>
              <a:t>Before water touched the bottom of the hanging object, the weighing scale reading for both setups were the same when the same amount of water was added.</a:t>
            </a:r>
            <a:endParaRPr lang="en-US" altLang="zh-CN" sz="2800" dirty="0" smtClean="0">
              <a:ea typeface="SimSun" pitchFamily="2" charset="-122"/>
            </a:endParaRPr>
          </a:p>
          <a:p>
            <a:pPr marL="457200" indent="-457200">
              <a:spcBef>
                <a:spcPts val="600"/>
              </a:spcBef>
              <a:spcAft>
                <a:spcPts val="600"/>
              </a:spcAft>
              <a:buNone/>
              <a:defRPr/>
            </a:pPr>
            <a:endParaRPr lang="en-US" altLang="zh-CN" sz="2800" dirty="0" smtClean="0">
              <a:ea typeface="SimSun" pitchFamily="2" charset="-122"/>
            </a:endParaRPr>
          </a:p>
          <a:p>
            <a:pPr marL="0" indent="0">
              <a:defRPr/>
            </a:pPr>
            <a:endParaRPr lang="en-GB" dirty="0" smtClean="0"/>
          </a:p>
        </p:txBody>
      </p:sp>
      <p:grpSp>
        <p:nvGrpSpPr>
          <p:cNvPr id="1027" name="Group 3"/>
          <p:cNvGrpSpPr>
            <a:grpSpLocks/>
          </p:cNvGrpSpPr>
          <p:nvPr/>
        </p:nvGrpSpPr>
        <p:grpSpPr bwMode="auto">
          <a:xfrm>
            <a:off x="6324600" y="1524000"/>
            <a:ext cx="2209800" cy="2438400"/>
            <a:chOff x="7961" y="9220"/>
            <a:chExt cx="2723" cy="2964"/>
          </a:xfrm>
        </p:grpSpPr>
        <p:grpSp>
          <p:nvGrpSpPr>
            <p:cNvPr id="1028" name="Group 4"/>
            <p:cNvGrpSpPr>
              <a:grpSpLocks/>
            </p:cNvGrpSpPr>
            <p:nvPr/>
          </p:nvGrpSpPr>
          <p:grpSpPr bwMode="auto">
            <a:xfrm>
              <a:off x="7961" y="11631"/>
              <a:ext cx="2723" cy="553"/>
              <a:chOff x="7451" y="9213"/>
              <a:chExt cx="2723" cy="553"/>
            </a:xfrm>
          </p:grpSpPr>
          <p:sp>
            <p:nvSpPr>
              <p:cNvPr id="1029" name="Text Box 5"/>
              <p:cNvSpPr txBox="1">
                <a:spLocks noChangeArrowheads="1"/>
              </p:cNvSpPr>
              <p:nvPr/>
            </p:nvSpPr>
            <p:spPr bwMode="auto">
              <a:xfrm>
                <a:off x="7451" y="9213"/>
                <a:ext cx="1222" cy="4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8952" y="9219"/>
                <a:ext cx="1222" cy="5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2</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031" name="Group 7"/>
            <p:cNvGrpSpPr>
              <a:grpSpLocks/>
            </p:cNvGrpSpPr>
            <p:nvPr/>
          </p:nvGrpSpPr>
          <p:grpSpPr bwMode="auto">
            <a:xfrm>
              <a:off x="8155" y="9754"/>
              <a:ext cx="986" cy="1757"/>
              <a:chOff x="9241" y="1974"/>
              <a:chExt cx="986" cy="1757"/>
            </a:xfrm>
          </p:grpSpPr>
          <p:grpSp>
            <p:nvGrpSpPr>
              <p:cNvPr id="1032" name="Group 8"/>
              <p:cNvGrpSpPr>
                <a:grpSpLocks/>
              </p:cNvGrpSpPr>
              <p:nvPr/>
            </p:nvGrpSpPr>
            <p:grpSpPr bwMode="auto">
              <a:xfrm>
                <a:off x="9401" y="2985"/>
                <a:ext cx="676" cy="746"/>
                <a:chOff x="9401" y="2052"/>
                <a:chExt cx="676" cy="746"/>
              </a:xfrm>
            </p:grpSpPr>
            <p:sp>
              <p:nvSpPr>
                <p:cNvPr id="1033" name="Line 9"/>
                <p:cNvSpPr>
                  <a:spLocks noChangeShapeType="1"/>
                </p:cNvSpPr>
                <p:nvPr/>
              </p:nvSpPr>
              <p:spPr bwMode="auto">
                <a:xfrm>
                  <a:off x="9401" y="2052"/>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34" name="Line 10"/>
                <p:cNvSpPr>
                  <a:spLocks noChangeShapeType="1"/>
                </p:cNvSpPr>
                <p:nvPr/>
              </p:nvSpPr>
              <p:spPr bwMode="auto">
                <a:xfrm>
                  <a:off x="9401" y="2798"/>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35" name="Line 11"/>
                <p:cNvSpPr>
                  <a:spLocks noChangeShapeType="1"/>
                </p:cNvSpPr>
                <p:nvPr/>
              </p:nvSpPr>
              <p:spPr bwMode="auto">
                <a:xfrm>
                  <a:off x="9740" y="2052"/>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36" name="Oval 12"/>
                <p:cNvSpPr>
                  <a:spLocks noChangeArrowheads="1"/>
                </p:cNvSpPr>
                <p:nvPr/>
              </p:nvSpPr>
              <p:spPr bwMode="auto">
                <a:xfrm>
                  <a:off x="9455" y="2163"/>
                  <a:ext cx="569" cy="561"/>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37" name="Group 13"/>
              <p:cNvGrpSpPr>
                <a:grpSpLocks/>
              </p:cNvGrpSpPr>
              <p:nvPr/>
            </p:nvGrpSpPr>
            <p:grpSpPr bwMode="auto">
              <a:xfrm>
                <a:off x="9241" y="1974"/>
                <a:ext cx="986" cy="991"/>
                <a:chOff x="9241" y="2235"/>
                <a:chExt cx="986" cy="991"/>
              </a:xfrm>
            </p:grpSpPr>
            <p:sp>
              <p:nvSpPr>
                <p:cNvPr id="1038" name="Rectangle 14"/>
                <p:cNvSpPr>
                  <a:spLocks noChangeArrowheads="1"/>
                </p:cNvSpPr>
                <p:nvPr/>
              </p:nvSpPr>
              <p:spPr bwMode="auto">
                <a:xfrm>
                  <a:off x="9241" y="3064"/>
                  <a:ext cx="986" cy="147"/>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039" name="Line 15"/>
                <p:cNvSpPr>
                  <a:spLocks noChangeShapeType="1"/>
                </p:cNvSpPr>
                <p:nvPr/>
              </p:nvSpPr>
              <p:spPr bwMode="auto">
                <a:xfrm>
                  <a:off x="9241" y="3219"/>
                  <a:ext cx="979" cy="0"/>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40" name="Line 16"/>
                <p:cNvSpPr>
                  <a:spLocks noChangeShapeType="1"/>
                </p:cNvSpPr>
                <p:nvPr/>
              </p:nvSpPr>
              <p:spPr bwMode="auto">
                <a:xfrm flipV="1">
                  <a:off x="9241" y="2235"/>
                  <a:ext cx="0" cy="991"/>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41" name="Line 17"/>
                <p:cNvSpPr>
                  <a:spLocks noChangeShapeType="1"/>
                </p:cNvSpPr>
                <p:nvPr/>
              </p:nvSpPr>
              <p:spPr bwMode="auto">
                <a:xfrm flipV="1">
                  <a:off x="10220" y="2235"/>
                  <a:ext cx="7" cy="986"/>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grpSp>
        </p:grpSp>
        <p:grpSp>
          <p:nvGrpSpPr>
            <p:cNvPr id="1042" name="Group 18"/>
            <p:cNvGrpSpPr>
              <a:grpSpLocks/>
            </p:cNvGrpSpPr>
            <p:nvPr/>
          </p:nvGrpSpPr>
          <p:grpSpPr bwMode="auto">
            <a:xfrm>
              <a:off x="9500" y="9220"/>
              <a:ext cx="986" cy="2283"/>
              <a:chOff x="7733" y="1440"/>
              <a:chExt cx="986" cy="2283"/>
            </a:xfrm>
          </p:grpSpPr>
          <p:grpSp>
            <p:nvGrpSpPr>
              <p:cNvPr id="1043" name="Group 19"/>
              <p:cNvGrpSpPr>
                <a:grpSpLocks/>
              </p:cNvGrpSpPr>
              <p:nvPr/>
            </p:nvGrpSpPr>
            <p:grpSpPr bwMode="auto">
              <a:xfrm>
                <a:off x="7907" y="2977"/>
                <a:ext cx="676" cy="746"/>
                <a:chOff x="9401" y="2052"/>
                <a:chExt cx="676" cy="746"/>
              </a:xfrm>
            </p:grpSpPr>
            <p:sp>
              <p:nvSpPr>
                <p:cNvPr id="1044" name="Line 20"/>
                <p:cNvSpPr>
                  <a:spLocks noChangeShapeType="1"/>
                </p:cNvSpPr>
                <p:nvPr/>
              </p:nvSpPr>
              <p:spPr bwMode="auto">
                <a:xfrm>
                  <a:off x="9401" y="2052"/>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45" name="Line 21"/>
                <p:cNvSpPr>
                  <a:spLocks noChangeShapeType="1"/>
                </p:cNvSpPr>
                <p:nvPr/>
              </p:nvSpPr>
              <p:spPr bwMode="auto">
                <a:xfrm>
                  <a:off x="9401" y="2798"/>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46" name="Line 22"/>
                <p:cNvSpPr>
                  <a:spLocks noChangeShapeType="1"/>
                </p:cNvSpPr>
                <p:nvPr/>
              </p:nvSpPr>
              <p:spPr bwMode="auto">
                <a:xfrm>
                  <a:off x="9740" y="2052"/>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47" name="Oval 23"/>
                <p:cNvSpPr>
                  <a:spLocks noChangeArrowheads="1"/>
                </p:cNvSpPr>
                <p:nvPr/>
              </p:nvSpPr>
              <p:spPr bwMode="auto">
                <a:xfrm>
                  <a:off x="9455" y="2163"/>
                  <a:ext cx="569" cy="561"/>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048" name="Group 24"/>
              <p:cNvGrpSpPr>
                <a:grpSpLocks/>
              </p:cNvGrpSpPr>
              <p:nvPr/>
            </p:nvGrpSpPr>
            <p:grpSpPr bwMode="auto">
              <a:xfrm>
                <a:off x="7733" y="1440"/>
                <a:ext cx="986" cy="1520"/>
                <a:chOff x="7733" y="1440"/>
                <a:chExt cx="986" cy="1520"/>
              </a:xfrm>
            </p:grpSpPr>
            <p:grpSp>
              <p:nvGrpSpPr>
                <p:cNvPr id="1049" name="Group 25"/>
                <p:cNvGrpSpPr>
                  <a:grpSpLocks/>
                </p:cNvGrpSpPr>
                <p:nvPr/>
              </p:nvGrpSpPr>
              <p:grpSpPr bwMode="auto">
                <a:xfrm>
                  <a:off x="7733" y="1974"/>
                  <a:ext cx="986" cy="986"/>
                  <a:chOff x="7733" y="2245"/>
                  <a:chExt cx="986" cy="986"/>
                </a:xfrm>
              </p:grpSpPr>
              <p:sp>
                <p:nvSpPr>
                  <p:cNvPr id="1050" name="Rectangle 26"/>
                  <p:cNvSpPr>
                    <a:spLocks noChangeArrowheads="1"/>
                  </p:cNvSpPr>
                  <p:nvPr/>
                </p:nvSpPr>
                <p:spPr bwMode="auto">
                  <a:xfrm>
                    <a:off x="7733" y="3081"/>
                    <a:ext cx="986" cy="147"/>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051" name="Line 27"/>
                  <p:cNvSpPr>
                    <a:spLocks noChangeShapeType="1"/>
                  </p:cNvSpPr>
                  <p:nvPr/>
                </p:nvSpPr>
                <p:spPr bwMode="auto">
                  <a:xfrm>
                    <a:off x="7733" y="3219"/>
                    <a:ext cx="986" cy="1"/>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52" name="Line 28"/>
                  <p:cNvSpPr>
                    <a:spLocks noChangeShapeType="1"/>
                  </p:cNvSpPr>
                  <p:nvPr/>
                </p:nvSpPr>
                <p:spPr bwMode="auto">
                  <a:xfrm flipV="1">
                    <a:off x="7733" y="2262"/>
                    <a:ext cx="0" cy="957"/>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053" name="Line 29"/>
                  <p:cNvSpPr>
                    <a:spLocks noChangeShapeType="1"/>
                  </p:cNvSpPr>
                  <p:nvPr/>
                </p:nvSpPr>
                <p:spPr bwMode="auto">
                  <a:xfrm flipH="1" flipV="1">
                    <a:off x="8719" y="2245"/>
                    <a:ext cx="0" cy="986"/>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1054" name="AutoShape 30"/>
                <p:cNvSpPr>
                  <a:spLocks noChangeArrowheads="1"/>
                </p:cNvSpPr>
                <p:nvPr/>
              </p:nvSpPr>
              <p:spPr bwMode="auto">
                <a:xfrm>
                  <a:off x="7998" y="2339"/>
                  <a:ext cx="460" cy="323"/>
                </a:xfrm>
                <a:prstGeom prst="cube">
                  <a:avLst>
                    <a:gd name="adj" fmla="val 25000"/>
                  </a:avLst>
                </a:pr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en-GB"/>
                </a:p>
              </p:txBody>
            </p:sp>
            <p:sp>
              <p:nvSpPr>
                <p:cNvPr id="1055" name="Line 31"/>
                <p:cNvSpPr>
                  <a:spLocks noChangeShapeType="1"/>
                </p:cNvSpPr>
                <p:nvPr/>
              </p:nvSpPr>
              <p:spPr bwMode="auto">
                <a:xfrm>
                  <a:off x="8199" y="1440"/>
                  <a:ext cx="0" cy="93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grpSp>
      </p:grpSp>
      <p:sp>
        <p:nvSpPr>
          <p:cNvPr id="34" name="Rectangle 33"/>
          <p:cNvSpPr/>
          <p:nvPr/>
        </p:nvSpPr>
        <p:spPr>
          <a:xfrm>
            <a:off x="457200" y="4038600"/>
            <a:ext cx="8153400" cy="1723549"/>
          </a:xfrm>
          <a:prstGeom prst="rect">
            <a:avLst/>
          </a:prstGeom>
        </p:spPr>
        <p:txBody>
          <a:bodyPr wrap="square">
            <a:spAutoFit/>
          </a:bodyPr>
          <a:lstStyle/>
          <a:p>
            <a:pPr marL="457200" indent="-457200">
              <a:spcBef>
                <a:spcPts val="600"/>
              </a:spcBef>
              <a:spcAft>
                <a:spcPts val="600"/>
              </a:spcAft>
              <a:buFont typeface="Arial" pitchFamily="34" charset="0"/>
              <a:buChar char="•"/>
              <a:defRPr/>
            </a:pPr>
            <a:r>
              <a:rPr lang="en-US" altLang="zh-CN" sz="2400" dirty="0" smtClean="0">
                <a:ea typeface="SimSun" pitchFamily="2" charset="-122"/>
              </a:rPr>
              <a:t>The reading was equal to the sum of the mass of the container and the mass of water added. </a:t>
            </a:r>
          </a:p>
          <a:p>
            <a:pPr marL="457200" indent="-457200">
              <a:spcBef>
                <a:spcPts val="600"/>
              </a:spcBef>
              <a:spcAft>
                <a:spcPts val="600"/>
              </a:spcAft>
              <a:buFont typeface="Arial" pitchFamily="34" charset="0"/>
              <a:buChar char="•"/>
              <a:defRPr/>
            </a:pPr>
            <a:r>
              <a:rPr lang="en-US" altLang="zh-CN" sz="2400" dirty="0" smtClean="0">
                <a:ea typeface="SimSun" pitchFamily="2" charset="-122"/>
              </a:rPr>
              <a:t>If we continue adding water, will the weighing scale readings for the two setups still remain equal?</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3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l" eaLnBrk="1" hangingPunct="1"/>
            <a:r>
              <a:rPr lang="en-US" altLang="zh-CN" sz="3600" b="1" smtClean="0">
                <a:ea typeface="SimSun" pitchFamily="2" charset="-122"/>
              </a:rPr>
              <a:t>Observations</a:t>
            </a:r>
          </a:p>
        </p:txBody>
      </p:sp>
      <p:sp>
        <p:nvSpPr>
          <p:cNvPr id="5123" name="Rectangle 3"/>
          <p:cNvSpPr>
            <a:spLocks noGrp="1" noChangeArrowheads="1"/>
          </p:cNvSpPr>
          <p:nvPr>
            <p:ph type="body" idx="1"/>
          </p:nvPr>
        </p:nvSpPr>
        <p:spPr>
          <a:xfrm>
            <a:off x="685800" y="3622632"/>
            <a:ext cx="3810000" cy="2666688"/>
          </a:xfrm>
        </p:spPr>
        <p:txBody>
          <a:bodyPr/>
          <a:lstStyle/>
          <a:p>
            <a:pPr marL="0" indent="0" eaLnBrk="1" hangingPunct="1">
              <a:spcBef>
                <a:spcPts val="600"/>
              </a:spcBef>
              <a:spcAft>
                <a:spcPts val="600"/>
              </a:spcAft>
              <a:buFontTx/>
              <a:buNone/>
            </a:pPr>
            <a:r>
              <a:rPr lang="en-US" altLang="zh-CN" sz="2400" dirty="0" smtClean="0">
                <a:ea typeface="SimSun" pitchFamily="2" charset="-122"/>
              </a:rPr>
              <a:t>Even though we added the same amount of water to each container, the weighing scale reading for the container with the partially submerged object was greater.</a:t>
            </a:r>
          </a:p>
        </p:txBody>
      </p:sp>
      <p:sp>
        <p:nvSpPr>
          <p:cNvPr id="5124" name="Rectangle 15"/>
          <p:cNvSpPr>
            <a:spLocks noChangeArrowheads="1"/>
          </p:cNvSpPr>
          <p:nvPr/>
        </p:nvSpPr>
        <p:spPr bwMode="auto">
          <a:xfrm>
            <a:off x="4495800" y="1447800"/>
            <a:ext cx="4114800" cy="4525963"/>
          </a:xfrm>
          <a:prstGeom prst="rect">
            <a:avLst/>
          </a:prstGeom>
          <a:noFill/>
          <a:ln w="9525">
            <a:noFill/>
            <a:miter lim="800000"/>
            <a:headEnd/>
            <a:tailEnd/>
          </a:ln>
        </p:spPr>
        <p:txBody>
          <a:bodyPr/>
          <a:lstStyle/>
          <a:p>
            <a:pPr marL="342900" indent="-342900">
              <a:lnSpc>
                <a:spcPct val="90000"/>
              </a:lnSpc>
              <a:spcBef>
                <a:spcPct val="20000"/>
              </a:spcBef>
            </a:pPr>
            <a:r>
              <a:rPr lang="zh-CN" altLang="en-US" sz="2400">
                <a:ea typeface="SimSun" pitchFamily="2" charset="-122"/>
              </a:rPr>
              <a:t>	</a:t>
            </a:r>
          </a:p>
        </p:txBody>
      </p:sp>
      <p:sp>
        <p:nvSpPr>
          <p:cNvPr id="5127" name="TextBox 63"/>
          <p:cNvSpPr txBox="1">
            <a:spLocks noChangeArrowheads="1"/>
          </p:cNvSpPr>
          <p:nvPr/>
        </p:nvSpPr>
        <p:spPr bwMode="auto">
          <a:xfrm>
            <a:off x="4876800" y="3617148"/>
            <a:ext cx="3962400" cy="2677656"/>
          </a:xfrm>
          <a:prstGeom prst="rect">
            <a:avLst/>
          </a:prstGeom>
          <a:noFill/>
          <a:ln w="9525">
            <a:noFill/>
            <a:miter lim="800000"/>
            <a:headEnd/>
            <a:tailEnd/>
          </a:ln>
        </p:spPr>
        <p:txBody>
          <a:bodyPr wrap="square">
            <a:spAutoFit/>
          </a:bodyPr>
          <a:lstStyle/>
          <a:p>
            <a:r>
              <a:rPr lang="en-US" altLang="zh-CN" sz="2400" dirty="0" smtClean="0">
                <a:ea typeface="SimSun" pitchFamily="2" charset="-122"/>
              </a:rPr>
              <a:t>However, when the water </a:t>
            </a:r>
            <a:r>
              <a:rPr lang="en-US" altLang="zh-CN" sz="2400" dirty="0">
                <a:ea typeface="SimSun" pitchFamily="2" charset="-122"/>
              </a:rPr>
              <a:t>levels </a:t>
            </a:r>
            <a:r>
              <a:rPr lang="en-US" altLang="zh-CN" sz="2400" dirty="0" smtClean="0">
                <a:ea typeface="SimSun" pitchFamily="2" charset="-122"/>
              </a:rPr>
              <a:t>in both containers were </a:t>
            </a:r>
            <a:r>
              <a:rPr lang="en-US" altLang="zh-CN" sz="2400" dirty="0">
                <a:ea typeface="SimSun" pitchFamily="2" charset="-122"/>
              </a:rPr>
              <a:t>the </a:t>
            </a:r>
            <a:r>
              <a:rPr lang="en-US" altLang="zh-CN" sz="2400" dirty="0" smtClean="0">
                <a:ea typeface="SimSun" pitchFamily="2" charset="-122"/>
              </a:rPr>
              <a:t>same, experiment showed that the </a:t>
            </a:r>
            <a:r>
              <a:rPr lang="en-US" altLang="zh-CN" sz="2400" dirty="0">
                <a:ea typeface="SimSun" pitchFamily="2" charset="-122"/>
              </a:rPr>
              <a:t>weighing scale readings </a:t>
            </a:r>
            <a:r>
              <a:rPr lang="en-US" altLang="zh-CN" sz="2400" dirty="0" smtClean="0">
                <a:ea typeface="SimSun" pitchFamily="2" charset="-122"/>
              </a:rPr>
              <a:t>were the same even though there was more water in set-up 1.</a:t>
            </a:r>
            <a:endParaRPr lang="en-GB" dirty="0"/>
          </a:p>
        </p:txBody>
      </p:sp>
      <p:sp>
        <p:nvSpPr>
          <p:cNvPr id="64" name="Text Box 112"/>
          <p:cNvSpPr txBox="1">
            <a:spLocks noChangeArrowheads="1"/>
          </p:cNvSpPr>
          <p:nvPr/>
        </p:nvSpPr>
        <p:spPr bwMode="auto">
          <a:xfrm>
            <a:off x="3048000" y="1447800"/>
            <a:ext cx="1676400" cy="336550"/>
          </a:xfrm>
          <a:prstGeom prst="rect">
            <a:avLst/>
          </a:prstGeom>
          <a:noFill/>
          <a:ln w="9525">
            <a:noFill/>
            <a:miter lim="800000"/>
            <a:headEnd/>
            <a:tailEnd/>
          </a:ln>
        </p:spPr>
        <p:txBody>
          <a:bodyPr>
            <a:spAutoFit/>
          </a:bodyPr>
          <a:lstStyle/>
          <a:p>
            <a:pPr>
              <a:spcBef>
                <a:spcPct val="50000"/>
              </a:spcBef>
            </a:pPr>
            <a:r>
              <a:rPr lang="en-US" altLang="zh-CN" dirty="0">
                <a:ea typeface="SimSun" pitchFamily="2" charset="-122"/>
              </a:rPr>
              <a:t>Larger reading</a:t>
            </a:r>
          </a:p>
        </p:txBody>
      </p:sp>
      <p:grpSp>
        <p:nvGrpSpPr>
          <p:cNvPr id="72" name="Group 71"/>
          <p:cNvGrpSpPr/>
          <p:nvPr/>
        </p:nvGrpSpPr>
        <p:grpSpPr>
          <a:xfrm>
            <a:off x="2856421" y="2460942"/>
            <a:ext cx="454010" cy="473879"/>
            <a:chOff x="2856421" y="2460942"/>
            <a:chExt cx="454010" cy="473879"/>
          </a:xfrm>
        </p:grpSpPr>
        <p:grpSp>
          <p:nvGrpSpPr>
            <p:cNvPr id="2056" name="Group 8"/>
            <p:cNvGrpSpPr>
              <a:grpSpLocks/>
            </p:cNvGrpSpPr>
            <p:nvPr/>
          </p:nvGrpSpPr>
          <p:grpSpPr bwMode="auto">
            <a:xfrm>
              <a:off x="2856421" y="2460942"/>
              <a:ext cx="454010" cy="473879"/>
              <a:chOff x="8037" y="4547"/>
              <a:chExt cx="676" cy="746"/>
            </a:xfrm>
          </p:grpSpPr>
          <p:sp>
            <p:nvSpPr>
              <p:cNvPr id="2057" name="Line 9"/>
              <p:cNvSpPr>
                <a:spLocks noChangeShapeType="1"/>
              </p:cNvSpPr>
              <p:nvPr/>
            </p:nvSpPr>
            <p:spPr bwMode="auto">
              <a:xfrm>
                <a:off x="8037" y="5293"/>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58" name="Line 10"/>
              <p:cNvSpPr>
                <a:spLocks noChangeShapeType="1"/>
              </p:cNvSpPr>
              <p:nvPr/>
            </p:nvSpPr>
            <p:spPr bwMode="auto">
              <a:xfrm>
                <a:off x="8376" y="4547"/>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59" name="Line 11"/>
              <p:cNvSpPr>
                <a:spLocks noChangeShapeType="1"/>
              </p:cNvSpPr>
              <p:nvPr/>
            </p:nvSpPr>
            <p:spPr bwMode="auto">
              <a:xfrm>
                <a:off x="8037" y="4547"/>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2060" name="Oval 12"/>
            <p:cNvSpPr>
              <a:spLocks noChangeArrowheads="1"/>
            </p:cNvSpPr>
            <p:nvPr/>
          </p:nvSpPr>
          <p:spPr bwMode="auto">
            <a:xfrm>
              <a:off x="2892688" y="2523194"/>
              <a:ext cx="382147" cy="356362"/>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71" name="Group 70"/>
          <p:cNvGrpSpPr/>
          <p:nvPr/>
        </p:nvGrpSpPr>
        <p:grpSpPr>
          <a:xfrm>
            <a:off x="2720084" y="1599956"/>
            <a:ext cx="681686" cy="863274"/>
            <a:chOff x="2720084" y="1599956"/>
            <a:chExt cx="681686" cy="863274"/>
          </a:xfrm>
        </p:grpSpPr>
        <p:sp>
          <p:nvSpPr>
            <p:cNvPr id="2063" name="AutoShape 15"/>
            <p:cNvSpPr>
              <a:spLocks noChangeArrowheads="1"/>
            </p:cNvSpPr>
            <p:nvPr/>
          </p:nvSpPr>
          <p:spPr bwMode="auto">
            <a:xfrm>
              <a:off x="2914851" y="2115760"/>
              <a:ext cx="308941" cy="205178"/>
            </a:xfrm>
            <a:prstGeom prst="cube">
              <a:avLst>
                <a:gd name="adj" fmla="val 25000"/>
              </a:avLst>
            </a:pr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en-GB"/>
            </a:p>
          </p:txBody>
        </p:sp>
        <p:sp>
          <p:nvSpPr>
            <p:cNvPr id="2064" name="Rectangle 16"/>
            <p:cNvSpPr>
              <a:spLocks noChangeArrowheads="1"/>
            </p:cNvSpPr>
            <p:nvPr/>
          </p:nvSpPr>
          <p:spPr bwMode="auto">
            <a:xfrm>
              <a:off x="2739561" y="2227560"/>
              <a:ext cx="662209" cy="227411"/>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065" name="Line 17"/>
            <p:cNvSpPr>
              <a:spLocks noChangeShapeType="1"/>
            </p:cNvSpPr>
            <p:nvPr/>
          </p:nvSpPr>
          <p:spPr bwMode="auto">
            <a:xfrm flipV="1">
              <a:off x="2720084" y="2457986"/>
              <a:ext cx="676985" cy="0"/>
            </a:xfrm>
            <a:prstGeom prst="line">
              <a:avLst/>
            </a:prstGeom>
            <a:noFill/>
            <a:ln w="19050">
              <a:solidFill>
                <a:srgbClr val="339966"/>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66" name="Line 18"/>
            <p:cNvSpPr>
              <a:spLocks noChangeShapeType="1"/>
            </p:cNvSpPr>
            <p:nvPr/>
          </p:nvSpPr>
          <p:spPr bwMode="auto">
            <a:xfrm flipH="1">
              <a:off x="3053203" y="1599956"/>
              <a:ext cx="7388" cy="53422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61" name="Line 13"/>
            <p:cNvSpPr>
              <a:spLocks noChangeShapeType="1"/>
            </p:cNvSpPr>
            <p:nvPr/>
          </p:nvSpPr>
          <p:spPr bwMode="auto">
            <a:xfrm flipV="1">
              <a:off x="2730158" y="1841816"/>
              <a:ext cx="0" cy="607912"/>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62" name="Line 14"/>
            <p:cNvSpPr>
              <a:spLocks noChangeShapeType="1"/>
            </p:cNvSpPr>
            <p:nvPr/>
          </p:nvSpPr>
          <p:spPr bwMode="auto">
            <a:xfrm flipH="1" flipV="1">
              <a:off x="3397069" y="1836896"/>
              <a:ext cx="0" cy="626334"/>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grpSp>
      <p:grpSp>
        <p:nvGrpSpPr>
          <p:cNvPr id="73" name="Group 72"/>
          <p:cNvGrpSpPr/>
          <p:nvPr/>
        </p:nvGrpSpPr>
        <p:grpSpPr>
          <a:xfrm>
            <a:off x="1600507" y="1810469"/>
            <a:ext cx="2057148" cy="1542331"/>
            <a:chOff x="1600507" y="1810469"/>
            <a:chExt cx="2057148" cy="1542331"/>
          </a:xfrm>
        </p:grpSpPr>
        <p:grpSp>
          <p:nvGrpSpPr>
            <p:cNvPr id="2067" name="Group 19"/>
            <p:cNvGrpSpPr>
              <a:grpSpLocks/>
            </p:cNvGrpSpPr>
            <p:nvPr/>
          </p:nvGrpSpPr>
          <p:grpSpPr bwMode="auto">
            <a:xfrm>
              <a:off x="1748262" y="1810469"/>
              <a:ext cx="657508" cy="1119270"/>
              <a:chOff x="9339" y="4919"/>
              <a:chExt cx="979" cy="1762"/>
            </a:xfrm>
          </p:grpSpPr>
          <p:grpSp>
            <p:nvGrpSpPr>
              <p:cNvPr id="2068" name="Group 20"/>
              <p:cNvGrpSpPr>
                <a:grpSpLocks/>
              </p:cNvGrpSpPr>
              <p:nvPr/>
            </p:nvGrpSpPr>
            <p:grpSpPr bwMode="auto">
              <a:xfrm>
                <a:off x="9502" y="5935"/>
                <a:ext cx="676" cy="746"/>
                <a:chOff x="9502" y="4576"/>
                <a:chExt cx="676" cy="746"/>
              </a:xfrm>
            </p:grpSpPr>
            <p:grpSp>
              <p:nvGrpSpPr>
                <p:cNvPr id="2069" name="Group 21"/>
                <p:cNvGrpSpPr>
                  <a:grpSpLocks/>
                </p:cNvGrpSpPr>
                <p:nvPr/>
              </p:nvGrpSpPr>
              <p:grpSpPr bwMode="auto">
                <a:xfrm>
                  <a:off x="9502" y="4576"/>
                  <a:ext cx="676" cy="746"/>
                  <a:chOff x="9502" y="4576"/>
                  <a:chExt cx="676" cy="746"/>
                </a:xfrm>
              </p:grpSpPr>
              <p:sp>
                <p:nvSpPr>
                  <p:cNvPr id="2070" name="Line 22"/>
                  <p:cNvSpPr>
                    <a:spLocks noChangeShapeType="1"/>
                  </p:cNvSpPr>
                  <p:nvPr/>
                </p:nvSpPr>
                <p:spPr bwMode="auto">
                  <a:xfrm>
                    <a:off x="9502" y="4576"/>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71" name="Line 23"/>
                  <p:cNvSpPr>
                    <a:spLocks noChangeShapeType="1"/>
                  </p:cNvSpPr>
                  <p:nvPr/>
                </p:nvSpPr>
                <p:spPr bwMode="auto">
                  <a:xfrm>
                    <a:off x="9502" y="5322"/>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72" name="Line 24"/>
                  <p:cNvSpPr>
                    <a:spLocks noChangeShapeType="1"/>
                  </p:cNvSpPr>
                  <p:nvPr/>
                </p:nvSpPr>
                <p:spPr bwMode="auto">
                  <a:xfrm>
                    <a:off x="9841" y="4576"/>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2073" name="Oval 25"/>
                <p:cNvSpPr>
                  <a:spLocks noChangeArrowheads="1"/>
                </p:cNvSpPr>
                <p:nvPr/>
              </p:nvSpPr>
              <p:spPr bwMode="auto">
                <a:xfrm>
                  <a:off x="9556" y="4687"/>
                  <a:ext cx="569" cy="552"/>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076" name="Rectangle 28"/>
              <p:cNvSpPr>
                <a:spLocks noChangeArrowheads="1"/>
              </p:cNvSpPr>
              <p:nvPr/>
            </p:nvSpPr>
            <p:spPr bwMode="auto">
              <a:xfrm>
                <a:off x="9342" y="5668"/>
                <a:ext cx="976" cy="227"/>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077" name="Line 29"/>
              <p:cNvSpPr>
                <a:spLocks noChangeShapeType="1"/>
              </p:cNvSpPr>
              <p:nvPr/>
            </p:nvSpPr>
            <p:spPr bwMode="auto">
              <a:xfrm>
                <a:off x="9339" y="5906"/>
                <a:ext cx="957" cy="0"/>
              </a:xfrm>
              <a:prstGeom prst="line">
                <a:avLst/>
              </a:prstGeom>
              <a:noFill/>
              <a:ln w="19050">
                <a:solidFill>
                  <a:srgbClr val="00808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75" name="Line 27"/>
              <p:cNvSpPr>
                <a:spLocks noChangeShapeType="1"/>
              </p:cNvSpPr>
              <p:nvPr/>
            </p:nvSpPr>
            <p:spPr bwMode="auto">
              <a:xfrm flipV="1">
                <a:off x="10307" y="4927"/>
                <a:ext cx="7" cy="986"/>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74" name="Line 26"/>
              <p:cNvSpPr>
                <a:spLocks noChangeShapeType="1"/>
              </p:cNvSpPr>
              <p:nvPr/>
            </p:nvSpPr>
            <p:spPr bwMode="auto">
              <a:xfrm flipV="1">
                <a:off x="9342" y="4919"/>
                <a:ext cx="0" cy="991"/>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grpSp>
        <p:grpSp>
          <p:nvGrpSpPr>
            <p:cNvPr id="2078" name="Group 30"/>
            <p:cNvGrpSpPr>
              <a:grpSpLocks/>
            </p:cNvGrpSpPr>
            <p:nvPr/>
          </p:nvGrpSpPr>
          <p:grpSpPr bwMode="auto">
            <a:xfrm>
              <a:off x="1600507" y="3047891"/>
              <a:ext cx="2057148" cy="304909"/>
              <a:chOff x="7338" y="9286"/>
              <a:chExt cx="3063" cy="480"/>
            </a:xfrm>
          </p:grpSpPr>
          <p:sp>
            <p:nvSpPr>
              <p:cNvPr id="2079" name="Text Box 31"/>
              <p:cNvSpPr txBox="1">
                <a:spLocks noChangeArrowheads="1"/>
              </p:cNvSpPr>
              <p:nvPr/>
            </p:nvSpPr>
            <p:spPr bwMode="auto">
              <a:xfrm>
                <a:off x="7338" y="9286"/>
                <a:ext cx="1449" cy="41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0" name="Text Box 32"/>
              <p:cNvSpPr txBox="1">
                <a:spLocks noChangeArrowheads="1"/>
              </p:cNvSpPr>
              <p:nvPr/>
            </p:nvSpPr>
            <p:spPr bwMode="auto">
              <a:xfrm>
                <a:off x="8952" y="9286"/>
                <a:ext cx="1449"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2</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92" name="Text Box 112"/>
          <p:cNvSpPr txBox="1">
            <a:spLocks noChangeArrowheads="1"/>
          </p:cNvSpPr>
          <p:nvPr/>
        </p:nvSpPr>
        <p:spPr bwMode="auto">
          <a:xfrm>
            <a:off x="666750" y="1450975"/>
            <a:ext cx="1676400" cy="336550"/>
          </a:xfrm>
          <a:prstGeom prst="rect">
            <a:avLst/>
          </a:prstGeom>
          <a:noFill/>
          <a:ln w="9525">
            <a:noFill/>
            <a:miter lim="800000"/>
            <a:headEnd/>
            <a:tailEnd/>
          </a:ln>
        </p:spPr>
        <p:txBody>
          <a:bodyPr>
            <a:spAutoFit/>
          </a:bodyPr>
          <a:lstStyle/>
          <a:p>
            <a:pPr>
              <a:spcBef>
                <a:spcPct val="50000"/>
              </a:spcBef>
            </a:pPr>
            <a:r>
              <a:rPr lang="en-US" altLang="zh-CN" dirty="0" smtClean="0">
                <a:ea typeface="SimSun" pitchFamily="2" charset="-122"/>
              </a:rPr>
              <a:t>Smaller </a:t>
            </a:r>
            <a:r>
              <a:rPr lang="en-US" altLang="zh-CN" dirty="0">
                <a:ea typeface="SimSun" pitchFamily="2" charset="-122"/>
              </a:rPr>
              <a:t>reading</a:t>
            </a:r>
          </a:p>
        </p:txBody>
      </p:sp>
      <p:grpSp>
        <p:nvGrpSpPr>
          <p:cNvPr id="78" name="Group 77"/>
          <p:cNvGrpSpPr/>
          <p:nvPr/>
        </p:nvGrpSpPr>
        <p:grpSpPr>
          <a:xfrm>
            <a:off x="6764302" y="1604646"/>
            <a:ext cx="676810" cy="1355574"/>
            <a:chOff x="6764302" y="1604646"/>
            <a:chExt cx="676810" cy="1355574"/>
          </a:xfrm>
        </p:grpSpPr>
        <p:grpSp>
          <p:nvGrpSpPr>
            <p:cNvPr id="2084" name="Group 36"/>
            <p:cNvGrpSpPr>
              <a:grpSpLocks/>
            </p:cNvGrpSpPr>
            <p:nvPr/>
          </p:nvGrpSpPr>
          <p:grpSpPr bwMode="auto">
            <a:xfrm>
              <a:off x="6899664" y="2486341"/>
              <a:ext cx="450762" cy="473879"/>
              <a:chOff x="8037" y="4547"/>
              <a:chExt cx="676" cy="746"/>
            </a:xfrm>
          </p:grpSpPr>
          <p:sp>
            <p:nvSpPr>
              <p:cNvPr id="2085" name="Line 37"/>
              <p:cNvSpPr>
                <a:spLocks noChangeShapeType="1"/>
              </p:cNvSpPr>
              <p:nvPr/>
            </p:nvSpPr>
            <p:spPr bwMode="auto">
              <a:xfrm>
                <a:off x="8037" y="5293"/>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86" name="Line 38"/>
              <p:cNvSpPr>
                <a:spLocks noChangeShapeType="1"/>
              </p:cNvSpPr>
              <p:nvPr/>
            </p:nvSpPr>
            <p:spPr bwMode="auto">
              <a:xfrm>
                <a:off x="8376" y="4547"/>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87" name="Line 39"/>
              <p:cNvSpPr>
                <a:spLocks noChangeShapeType="1"/>
              </p:cNvSpPr>
              <p:nvPr/>
            </p:nvSpPr>
            <p:spPr bwMode="auto">
              <a:xfrm>
                <a:off x="8037" y="4547"/>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2088" name="Oval 40"/>
            <p:cNvSpPr>
              <a:spLocks noChangeArrowheads="1"/>
            </p:cNvSpPr>
            <p:nvPr/>
          </p:nvSpPr>
          <p:spPr bwMode="auto">
            <a:xfrm>
              <a:off x="6935672" y="2548593"/>
              <a:ext cx="379414" cy="356362"/>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9" name="Line 41"/>
            <p:cNvSpPr>
              <a:spLocks noChangeShapeType="1"/>
            </p:cNvSpPr>
            <p:nvPr/>
          </p:nvSpPr>
          <p:spPr bwMode="auto">
            <a:xfrm flipV="1">
              <a:off x="6776971" y="1852495"/>
              <a:ext cx="0" cy="607912"/>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90" name="Line 42"/>
            <p:cNvSpPr>
              <a:spLocks noChangeShapeType="1"/>
            </p:cNvSpPr>
            <p:nvPr/>
          </p:nvSpPr>
          <p:spPr bwMode="auto">
            <a:xfrm flipH="1" flipV="1">
              <a:off x="7441112" y="1837139"/>
              <a:ext cx="0" cy="626334"/>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91" name="AutoShape 43"/>
            <p:cNvSpPr>
              <a:spLocks noChangeArrowheads="1"/>
            </p:cNvSpPr>
            <p:nvPr/>
          </p:nvSpPr>
          <p:spPr bwMode="auto">
            <a:xfrm>
              <a:off x="6957676" y="2116004"/>
              <a:ext cx="306732" cy="205178"/>
            </a:xfrm>
            <a:prstGeom prst="cube">
              <a:avLst>
                <a:gd name="adj" fmla="val 25000"/>
              </a:avLst>
            </a:pr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en-GB"/>
            </a:p>
          </p:txBody>
        </p:sp>
        <p:sp>
          <p:nvSpPr>
            <p:cNvPr id="2092" name="Rectangle 44"/>
            <p:cNvSpPr>
              <a:spLocks noChangeArrowheads="1"/>
            </p:cNvSpPr>
            <p:nvPr/>
          </p:nvSpPr>
          <p:spPr bwMode="auto">
            <a:xfrm>
              <a:off x="6773365" y="2223357"/>
              <a:ext cx="657473" cy="227411"/>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093" name="Line 45"/>
            <p:cNvSpPr>
              <a:spLocks noChangeShapeType="1"/>
            </p:cNvSpPr>
            <p:nvPr/>
          </p:nvSpPr>
          <p:spPr bwMode="auto">
            <a:xfrm flipV="1">
              <a:off x="6764302" y="2462837"/>
              <a:ext cx="672142" cy="0"/>
            </a:xfrm>
            <a:prstGeom prst="line">
              <a:avLst/>
            </a:prstGeom>
            <a:noFill/>
            <a:ln w="19050">
              <a:solidFill>
                <a:srgbClr val="339966"/>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094" name="Line 46"/>
            <p:cNvSpPr>
              <a:spLocks noChangeShapeType="1"/>
            </p:cNvSpPr>
            <p:nvPr/>
          </p:nvSpPr>
          <p:spPr bwMode="auto">
            <a:xfrm flipH="1">
              <a:off x="7095039" y="1604646"/>
              <a:ext cx="0" cy="53422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grpSp>
        <p:nvGrpSpPr>
          <p:cNvPr id="79" name="Group 78"/>
          <p:cNvGrpSpPr/>
          <p:nvPr/>
        </p:nvGrpSpPr>
        <p:grpSpPr>
          <a:xfrm>
            <a:off x="5334000" y="1840315"/>
            <a:ext cx="2262478" cy="1527076"/>
            <a:chOff x="5334000" y="1840315"/>
            <a:chExt cx="2262478" cy="1527076"/>
          </a:xfrm>
        </p:grpSpPr>
        <p:sp>
          <p:nvSpPr>
            <p:cNvPr id="2082" name="Text Box 34"/>
            <p:cNvSpPr txBox="1">
              <a:spLocks noChangeArrowheads="1"/>
            </p:cNvSpPr>
            <p:nvPr/>
          </p:nvSpPr>
          <p:spPr bwMode="auto">
            <a:xfrm>
              <a:off x="5334000" y="2241143"/>
              <a:ext cx="180705" cy="22677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zh-CN" sz="1000" b="0"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h</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2095" name="Group 47"/>
            <p:cNvGrpSpPr>
              <a:grpSpLocks/>
            </p:cNvGrpSpPr>
            <p:nvPr/>
          </p:nvGrpSpPr>
          <p:grpSpPr bwMode="auto">
            <a:xfrm>
              <a:off x="5638731" y="3037074"/>
              <a:ext cx="1957747" cy="330317"/>
              <a:chOff x="7317" y="9229"/>
              <a:chExt cx="2936" cy="520"/>
            </a:xfrm>
          </p:grpSpPr>
          <p:sp>
            <p:nvSpPr>
              <p:cNvPr id="2096" name="Text Box 48"/>
              <p:cNvSpPr txBox="1">
                <a:spLocks noChangeArrowheads="1"/>
              </p:cNvSpPr>
              <p:nvPr/>
            </p:nvSpPr>
            <p:spPr bwMode="auto">
              <a:xfrm>
                <a:off x="7317" y="9233"/>
                <a:ext cx="1356" cy="5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7" name="Text Box 49"/>
              <p:cNvSpPr txBox="1">
                <a:spLocks noChangeArrowheads="1"/>
              </p:cNvSpPr>
              <p:nvPr/>
            </p:nvSpPr>
            <p:spPr bwMode="auto">
              <a:xfrm>
                <a:off x="8917" y="9229"/>
                <a:ext cx="1336" cy="5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400" b="0" i="0" u="sng" strike="noStrike" cap="none" normalizeH="0" baseline="0" dirty="0" smtClean="0">
                    <a:ln>
                      <a:noFill/>
                    </a:ln>
                    <a:solidFill>
                      <a:schemeClr val="tx1"/>
                    </a:solidFill>
                    <a:effectLst/>
                    <a:latin typeface="Arial" pitchFamily="34" charset="0"/>
                    <a:ea typeface="SimSun" pitchFamily="2" charset="-122"/>
                    <a:cs typeface="Arial" pitchFamily="34" charset="0"/>
                  </a:rPr>
                  <a:t>Set-up 2</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2098" name="Group 50"/>
            <p:cNvGrpSpPr>
              <a:grpSpLocks/>
            </p:cNvGrpSpPr>
            <p:nvPr/>
          </p:nvGrpSpPr>
          <p:grpSpPr bwMode="auto">
            <a:xfrm>
              <a:off x="5706745" y="1840315"/>
              <a:ext cx="659473" cy="1119905"/>
              <a:chOff x="1768" y="3183"/>
              <a:chExt cx="989" cy="1763"/>
            </a:xfrm>
          </p:grpSpPr>
          <p:grpSp>
            <p:nvGrpSpPr>
              <p:cNvPr id="2099" name="Group 51"/>
              <p:cNvGrpSpPr>
                <a:grpSpLocks/>
              </p:cNvGrpSpPr>
              <p:nvPr/>
            </p:nvGrpSpPr>
            <p:grpSpPr bwMode="auto">
              <a:xfrm>
                <a:off x="1771" y="3183"/>
                <a:ext cx="986" cy="1763"/>
                <a:chOff x="1910" y="3175"/>
                <a:chExt cx="986" cy="1763"/>
              </a:xfrm>
            </p:grpSpPr>
            <p:grpSp>
              <p:nvGrpSpPr>
                <p:cNvPr id="2100" name="Group 52"/>
                <p:cNvGrpSpPr>
                  <a:grpSpLocks/>
                </p:cNvGrpSpPr>
                <p:nvPr/>
              </p:nvGrpSpPr>
              <p:grpSpPr bwMode="auto">
                <a:xfrm>
                  <a:off x="2070" y="4192"/>
                  <a:ext cx="676" cy="746"/>
                  <a:chOff x="9502" y="4576"/>
                  <a:chExt cx="676" cy="746"/>
                </a:xfrm>
              </p:grpSpPr>
              <p:grpSp>
                <p:nvGrpSpPr>
                  <p:cNvPr id="2101" name="Group 53"/>
                  <p:cNvGrpSpPr>
                    <a:grpSpLocks/>
                  </p:cNvGrpSpPr>
                  <p:nvPr/>
                </p:nvGrpSpPr>
                <p:grpSpPr bwMode="auto">
                  <a:xfrm>
                    <a:off x="9502" y="4576"/>
                    <a:ext cx="676" cy="746"/>
                    <a:chOff x="9502" y="4576"/>
                    <a:chExt cx="676" cy="746"/>
                  </a:xfrm>
                </p:grpSpPr>
                <p:sp>
                  <p:nvSpPr>
                    <p:cNvPr id="2102" name="Line 54"/>
                    <p:cNvSpPr>
                      <a:spLocks noChangeShapeType="1"/>
                    </p:cNvSpPr>
                    <p:nvPr/>
                  </p:nvSpPr>
                  <p:spPr bwMode="auto">
                    <a:xfrm>
                      <a:off x="9502" y="4576"/>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03" name="Line 55"/>
                    <p:cNvSpPr>
                      <a:spLocks noChangeShapeType="1"/>
                    </p:cNvSpPr>
                    <p:nvPr/>
                  </p:nvSpPr>
                  <p:spPr bwMode="auto">
                    <a:xfrm>
                      <a:off x="9502" y="5322"/>
                      <a:ext cx="676"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04" name="Line 56"/>
                    <p:cNvSpPr>
                      <a:spLocks noChangeShapeType="1"/>
                    </p:cNvSpPr>
                    <p:nvPr/>
                  </p:nvSpPr>
                  <p:spPr bwMode="auto">
                    <a:xfrm>
                      <a:off x="9841" y="4576"/>
                      <a:ext cx="0" cy="746"/>
                    </a:xfrm>
                    <a:prstGeom prst="line">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2105" name="Oval 57"/>
                  <p:cNvSpPr>
                    <a:spLocks noChangeArrowheads="1"/>
                  </p:cNvSpPr>
                  <p:nvPr/>
                </p:nvSpPr>
                <p:spPr bwMode="auto">
                  <a:xfrm>
                    <a:off x="9556" y="4687"/>
                    <a:ext cx="569" cy="552"/>
                  </a:xfrm>
                  <a:prstGeom prst="ellipse">
                    <a:avLst/>
                  </a:prstGeom>
                  <a:solidFill>
                    <a:srgbClr val="CCFF99"/>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altLang="zh-CN" sz="1500" b="1" i="0" u="none" strike="noStrike" cap="none" normalizeH="0" baseline="0" smtClean="0">
                        <a:ln>
                          <a:noFill/>
                        </a:ln>
                        <a:solidFill>
                          <a:schemeClr val="tx1"/>
                        </a:solidFill>
                        <a:effectLst/>
                        <a:latin typeface="Arial" pitchFamily="34" charset="0"/>
                        <a:ea typeface="SimSun" pitchFamily="2" charset="-122"/>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106" name="Line 58"/>
                <p:cNvSpPr>
                  <a:spLocks noChangeShapeType="1"/>
                </p:cNvSpPr>
                <p:nvPr/>
              </p:nvSpPr>
              <p:spPr bwMode="auto">
                <a:xfrm flipV="1">
                  <a:off x="1910" y="3175"/>
                  <a:ext cx="0" cy="991"/>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07" name="Line 59"/>
                <p:cNvSpPr>
                  <a:spLocks noChangeShapeType="1"/>
                </p:cNvSpPr>
                <p:nvPr/>
              </p:nvSpPr>
              <p:spPr bwMode="auto">
                <a:xfrm flipV="1">
                  <a:off x="2884" y="3178"/>
                  <a:ext cx="7" cy="986"/>
                </a:xfrm>
                <a:prstGeom prst="line">
                  <a:avLst/>
                </a:prstGeom>
                <a:noFill/>
                <a:ln w="19050">
                  <a:solidFill>
                    <a:srgbClr val="009999"/>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08" name="Rectangle 60"/>
                <p:cNvSpPr>
                  <a:spLocks noChangeArrowheads="1"/>
                </p:cNvSpPr>
                <p:nvPr/>
              </p:nvSpPr>
              <p:spPr bwMode="auto">
                <a:xfrm>
                  <a:off x="1910" y="3786"/>
                  <a:ext cx="986" cy="379"/>
                </a:xfrm>
                <a:prstGeom prst="rect">
                  <a:avLst/>
                </a:prstGeom>
                <a:solidFill>
                  <a:srgbClr val="00CCFF">
                    <a:alpha val="50000"/>
                  </a:srgbClr>
                </a:solidFill>
                <a:ln w="9525">
                  <a:solidFill>
                    <a:srgbClr val="C0C0C0">
                      <a:alpha val="36000"/>
                    </a:srgbClr>
                  </a:solidFill>
                  <a:miter lim="800000"/>
                  <a:headEnd/>
                  <a:tailEnd/>
                </a:ln>
              </p:spPr>
              <p:txBody>
                <a:bodyPr vert="horz" wrap="square" lIns="91440" tIns="45720" rIns="91440" bIns="45720" numCol="1" anchor="t" anchorCtr="0" compatLnSpc="1">
                  <a:prstTxWarp prst="textNoShape">
                    <a:avLst/>
                  </a:prstTxWarp>
                </a:bodyPr>
                <a:lstStyle/>
                <a:p>
                  <a:endParaRPr lang="en-GB"/>
                </a:p>
              </p:txBody>
            </p:sp>
          </p:grpSp>
          <p:sp>
            <p:nvSpPr>
              <p:cNvPr id="2109" name="Line 61"/>
              <p:cNvSpPr>
                <a:spLocks noChangeShapeType="1"/>
              </p:cNvSpPr>
              <p:nvPr/>
            </p:nvSpPr>
            <p:spPr bwMode="auto">
              <a:xfrm>
                <a:off x="1768" y="4171"/>
                <a:ext cx="957" cy="0"/>
              </a:xfrm>
              <a:prstGeom prst="line">
                <a:avLst/>
              </a:prstGeom>
              <a:noFill/>
              <a:ln w="19050">
                <a:solidFill>
                  <a:srgbClr val="008080"/>
                </a:solidFill>
                <a:round/>
                <a:headEnd/>
                <a:tailEnd/>
              </a:ln>
            </p:spPr>
            <p:txBody>
              <a:bodyPr vert="horz" wrap="square" lIns="91440" tIns="45720" rIns="91440" bIns="45720" numCol="1" anchor="t" anchorCtr="0" compatLnSpc="1">
                <a:prstTxWarp prst="textNoShape">
                  <a:avLst/>
                </a:prstTxWarp>
              </a:bodyPr>
              <a:lstStyle/>
              <a:p>
                <a:endParaRPr lang="en-GB"/>
              </a:p>
            </p:txBody>
          </p:sp>
        </p:grpSp>
        <p:cxnSp>
          <p:nvCxnSpPr>
            <p:cNvPr id="2110" name="AutoShape 62"/>
            <p:cNvCxnSpPr>
              <a:cxnSpLocks noChangeShapeType="1"/>
            </p:cNvCxnSpPr>
            <p:nvPr/>
          </p:nvCxnSpPr>
          <p:spPr bwMode="auto">
            <a:xfrm>
              <a:off x="5576051" y="2222722"/>
              <a:ext cx="1386293" cy="635"/>
            </a:xfrm>
            <a:prstGeom prst="straightConnector1">
              <a:avLst/>
            </a:prstGeom>
            <a:noFill/>
            <a:ln w="12700">
              <a:solidFill>
                <a:srgbClr val="000000"/>
              </a:solidFill>
              <a:prstDash val="dash"/>
              <a:round/>
              <a:headEnd/>
              <a:tailEnd/>
            </a:ln>
          </p:spPr>
        </p:cxnSp>
        <p:sp>
          <p:nvSpPr>
            <p:cNvPr id="2111" name="Text Box 63"/>
            <p:cNvSpPr txBox="1">
              <a:spLocks noChangeArrowheads="1"/>
            </p:cNvSpPr>
            <p:nvPr/>
          </p:nvSpPr>
          <p:spPr bwMode="auto">
            <a:xfrm>
              <a:off x="6511310" y="2244954"/>
              <a:ext cx="180705" cy="21026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a:spcAft>
                  <a:spcPts val="1000"/>
                </a:spcAft>
              </a:pPr>
              <a:r>
                <a:rPr lang="en-GB" altLang="zh-CN" sz="1000" i="1" dirty="0" smtClean="0">
                  <a:latin typeface="Times New Roman" pitchFamily="18" charset="0"/>
                  <a:ea typeface="SimSun" pitchFamily="2" charset="-122"/>
                  <a:cs typeface="Times New Roman" pitchFamily="18" charset="0"/>
                </a:rPr>
                <a:t>h</a:t>
              </a:r>
              <a:endParaRPr lang="en-US" altLang="zh-CN" sz="1000" i="1" dirty="0" smtClean="0">
                <a:latin typeface="Times New Roman" pitchFamily="18" charset="0"/>
                <a:ea typeface="SimSun" pitchFamily="2" charset="-122"/>
                <a:cs typeface="Times New Roman" pitchFamily="18" charset="0"/>
              </a:endParaRPr>
            </a:p>
          </p:txBody>
        </p:sp>
        <p:cxnSp>
          <p:nvCxnSpPr>
            <p:cNvPr id="2112" name="AutoShape 64"/>
            <p:cNvCxnSpPr>
              <a:cxnSpLocks noChangeShapeType="1"/>
            </p:cNvCxnSpPr>
            <p:nvPr/>
          </p:nvCxnSpPr>
          <p:spPr bwMode="auto">
            <a:xfrm flipV="1">
              <a:off x="6724294" y="2220181"/>
              <a:ext cx="667" cy="222329"/>
            </a:xfrm>
            <a:prstGeom prst="straightConnector1">
              <a:avLst/>
            </a:prstGeom>
            <a:noFill/>
            <a:ln w="6350">
              <a:solidFill>
                <a:srgbClr val="000000"/>
              </a:solidFill>
              <a:round/>
              <a:headEnd/>
              <a:tailEnd type="arrow" w="sm" len="sm"/>
            </a:ln>
          </p:spPr>
        </p:cxnSp>
        <p:cxnSp>
          <p:nvCxnSpPr>
            <p:cNvPr id="2113" name="AutoShape 65"/>
            <p:cNvCxnSpPr>
              <a:cxnSpLocks noChangeShapeType="1"/>
            </p:cNvCxnSpPr>
            <p:nvPr/>
          </p:nvCxnSpPr>
          <p:spPr bwMode="auto">
            <a:xfrm>
              <a:off x="6724294" y="2322452"/>
              <a:ext cx="0" cy="125775"/>
            </a:xfrm>
            <a:prstGeom prst="straightConnector1">
              <a:avLst/>
            </a:prstGeom>
            <a:noFill/>
            <a:ln w="6350">
              <a:solidFill>
                <a:srgbClr val="000000"/>
              </a:solidFill>
              <a:round/>
              <a:headEnd/>
              <a:tailEnd type="arrow" w="sm" len="sm"/>
            </a:ln>
          </p:spPr>
        </p:cxnSp>
        <p:cxnSp>
          <p:nvCxnSpPr>
            <p:cNvPr id="2114" name="AutoShape 66"/>
            <p:cNvCxnSpPr>
              <a:cxnSpLocks noChangeShapeType="1"/>
            </p:cNvCxnSpPr>
            <p:nvPr/>
          </p:nvCxnSpPr>
          <p:spPr bwMode="auto">
            <a:xfrm flipV="1">
              <a:off x="5545378" y="2219545"/>
              <a:ext cx="667" cy="182945"/>
            </a:xfrm>
            <a:prstGeom prst="straightConnector1">
              <a:avLst/>
            </a:prstGeom>
            <a:noFill/>
            <a:ln w="6350">
              <a:solidFill>
                <a:srgbClr val="000000"/>
              </a:solidFill>
              <a:round/>
              <a:headEnd/>
              <a:tailEnd type="arrow" w="sm" len="sm"/>
            </a:ln>
          </p:spPr>
        </p:cxnSp>
        <p:cxnSp>
          <p:nvCxnSpPr>
            <p:cNvPr id="2115" name="AutoShape 67"/>
            <p:cNvCxnSpPr>
              <a:cxnSpLocks noChangeShapeType="1"/>
            </p:cNvCxnSpPr>
            <p:nvPr/>
          </p:nvCxnSpPr>
          <p:spPr bwMode="auto">
            <a:xfrm>
              <a:off x="5545378" y="2333886"/>
              <a:ext cx="0" cy="125775"/>
            </a:xfrm>
            <a:prstGeom prst="straightConnector1">
              <a:avLst/>
            </a:prstGeom>
            <a:noFill/>
            <a:ln w="6350">
              <a:solidFill>
                <a:srgbClr val="000000"/>
              </a:solidFill>
              <a:round/>
              <a:headEnd/>
              <a:tailEnd type="arrow" w="sm" len="sm"/>
            </a:ln>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7" grpId="0"/>
      <p:bldP spid="64" grpId="0"/>
      <p:bldP spid="9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l" eaLnBrk="1" hangingPunct="1"/>
            <a:r>
              <a:rPr lang="en-US" altLang="zh-CN" sz="3600" b="1" smtClean="0">
                <a:ea typeface="SimSun" pitchFamily="2" charset="-122"/>
              </a:rPr>
              <a:t>Deduction</a:t>
            </a:r>
          </a:p>
        </p:txBody>
      </p:sp>
      <p:sp>
        <p:nvSpPr>
          <p:cNvPr id="7171" name="Content Placeholder 68"/>
          <p:cNvSpPr>
            <a:spLocks noGrp="1"/>
          </p:cNvSpPr>
          <p:nvPr>
            <p:ph idx="1"/>
          </p:nvPr>
        </p:nvSpPr>
        <p:spPr>
          <a:xfrm>
            <a:off x="453788" y="4495800"/>
            <a:ext cx="8229600" cy="1371600"/>
          </a:xfrm>
        </p:spPr>
        <p:txBody>
          <a:bodyPr/>
          <a:lstStyle/>
          <a:p>
            <a:r>
              <a:rPr lang="en-SG" sz="2800" dirty="0" smtClean="0"/>
              <a:t>The deduction is still valid, even if we change the mass and/or the shape of the hanging object.</a:t>
            </a:r>
          </a:p>
          <a:p>
            <a:endParaRPr lang="en-GB" sz="2800" dirty="0" smtClean="0"/>
          </a:p>
        </p:txBody>
      </p:sp>
      <p:sp>
        <p:nvSpPr>
          <p:cNvPr id="7172" name="Content Placeholder 2"/>
          <p:cNvSpPr>
            <a:spLocks/>
          </p:cNvSpPr>
          <p:nvPr/>
        </p:nvSpPr>
        <p:spPr bwMode="auto">
          <a:xfrm>
            <a:off x="457200" y="1752600"/>
            <a:ext cx="8229600" cy="2590800"/>
          </a:xfrm>
          <a:prstGeom prst="rect">
            <a:avLst/>
          </a:prstGeom>
          <a:noFill/>
          <a:ln w="9525">
            <a:noFill/>
            <a:miter lim="800000"/>
            <a:headEnd/>
            <a:tailEnd/>
          </a:ln>
        </p:spPr>
        <p:txBody>
          <a:bodyPr/>
          <a:lstStyle/>
          <a:p>
            <a:pPr marL="342900" indent="-342900">
              <a:spcBef>
                <a:spcPct val="20000"/>
              </a:spcBef>
              <a:buFontTx/>
              <a:buChar char="•"/>
            </a:pPr>
            <a:r>
              <a:rPr lang="en-US" altLang="zh-CN" sz="2800" dirty="0">
                <a:ea typeface="SimSun" pitchFamily="2" charset="-122"/>
              </a:rPr>
              <a:t>Based on the experiment, we can make a preliminary deduction that </a:t>
            </a:r>
            <a:r>
              <a:rPr lang="en-US" altLang="zh-CN" sz="2800" dirty="0" smtClean="0">
                <a:ea typeface="SimSun" pitchFamily="2" charset="-122"/>
              </a:rPr>
              <a:t>with the same </a:t>
            </a:r>
            <a:r>
              <a:rPr lang="en-US" altLang="zh-CN" sz="2800" b="1" dirty="0" smtClean="0">
                <a:solidFill>
                  <a:srgbClr val="0000FF"/>
                </a:solidFill>
                <a:ea typeface="SimSun" pitchFamily="2" charset="-122"/>
              </a:rPr>
              <a:t>height</a:t>
            </a:r>
            <a:r>
              <a:rPr lang="en-US" altLang="zh-CN" sz="2800" dirty="0" smtClean="0">
                <a:ea typeface="SimSun" pitchFamily="2" charset="-122"/>
              </a:rPr>
              <a:t> </a:t>
            </a:r>
            <a:r>
              <a:rPr lang="en-US" altLang="zh-CN" sz="2800" dirty="0">
                <a:ea typeface="SimSun" pitchFamily="2" charset="-122"/>
              </a:rPr>
              <a:t>of the water </a:t>
            </a:r>
            <a:r>
              <a:rPr lang="en-US" altLang="zh-CN" sz="2800" dirty="0" smtClean="0">
                <a:ea typeface="SimSun" pitchFamily="2" charset="-122"/>
              </a:rPr>
              <a:t>level, the </a:t>
            </a:r>
            <a:r>
              <a:rPr lang="en-US" altLang="zh-CN" sz="2800" dirty="0">
                <a:ea typeface="SimSun" pitchFamily="2" charset="-122"/>
              </a:rPr>
              <a:t>weighing scale </a:t>
            </a:r>
            <a:r>
              <a:rPr lang="en-US" altLang="zh-CN" sz="2800" dirty="0" smtClean="0">
                <a:ea typeface="SimSun" pitchFamily="2" charset="-122"/>
              </a:rPr>
              <a:t>reading would be the same, regardless of the </a:t>
            </a:r>
            <a:r>
              <a:rPr lang="en-US" altLang="zh-CN" sz="2800" dirty="0">
                <a:ea typeface="SimSun" pitchFamily="2" charset="-122"/>
              </a:rPr>
              <a:t>amount of water </a:t>
            </a:r>
            <a:r>
              <a:rPr lang="en-US" altLang="zh-CN" sz="2800" dirty="0" smtClean="0">
                <a:ea typeface="SimSun" pitchFamily="2" charset="-122"/>
              </a:rPr>
              <a:t>added or the presence of any partially submerged object.</a:t>
            </a:r>
            <a:endParaRPr lang="en-SG"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P spid="71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l" eaLnBrk="1" hangingPunct="1"/>
            <a:r>
              <a:rPr lang="en-US" altLang="zh-CN" sz="3600" b="1" dirty="0" smtClean="0">
                <a:ea typeface="SimSun" pitchFamily="2" charset="-122"/>
              </a:rPr>
              <a:t>A possible explanation</a:t>
            </a:r>
          </a:p>
        </p:txBody>
      </p:sp>
      <p:sp>
        <p:nvSpPr>
          <p:cNvPr id="8195" name="Text Box 15"/>
          <p:cNvSpPr txBox="1">
            <a:spLocks noChangeArrowheads="1"/>
          </p:cNvSpPr>
          <p:nvPr/>
        </p:nvSpPr>
        <p:spPr bwMode="auto">
          <a:xfrm>
            <a:off x="533400" y="1524000"/>
            <a:ext cx="8229600" cy="4339650"/>
          </a:xfrm>
          <a:prstGeom prst="rect">
            <a:avLst/>
          </a:prstGeom>
          <a:noFill/>
          <a:ln w="9525">
            <a:noFill/>
            <a:miter lim="800000"/>
            <a:headEnd/>
            <a:tailEnd/>
          </a:ln>
        </p:spPr>
        <p:txBody>
          <a:bodyPr>
            <a:spAutoFit/>
          </a:bodyPr>
          <a:lstStyle/>
          <a:p>
            <a:pPr marL="288925" indent="-288925">
              <a:spcBef>
                <a:spcPct val="50000"/>
              </a:spcBef>
              <a:buFontTx/>
              <a:buChar char="•"/>
            </a:pPr>
            <a:r>
              <a:rPr lang="en-US" altLang="zh-CN" sz="2400" dirty="0" smtClean="0">
                <a:ea typeface="SimSun" pitchFamily="2" charset="-122"/>
              </a:rPr>
              <a:t>A container has no way of knowing what is immersed in the water; it can only feel a downward ‘push’ from the water which is dependent on the height of the water level.</a:t>
            </a:r>
          </a:p>
          <a:p>
            <a:pPr marL="288925" indent="-288925">
              <a:spcBef>
                <a:spcPct val="50000"/>
              </a:spcBef>
              <a:buFontTx/>
              <a:buChar char="•"/>
            </a:pPr>
            <a:r>
              <a:rPr lang="en-GB" altLang="zh-CN" sz="2400" dirty="0" smtClean="0">
                <a:ea typeface="SimSun" pitchFamily="2" charset="-122"/>
              </a:rPr>
              <a:t>Once the height of the water levels are the same in both cases, both containers will experience the same amount of 'push' from the water, so both weighing scales will end up showing the same reading.</a:t>
            </a:r>
          </a:p>
          <a:p>
            <a:pPr marL="288925" indent="-288925">
              <a:spcBef>
                <a:spcPct val="50000"/>
              </a:spcBef>
              <a:buFontTx/>
              <a:buChar char="•"/>
            </a:pPr>
            <a:r>
              <a:rPr lang="en-US" altLang="zh-CN" sz="2400" dirty="0" smtClean="0">
                <a:ea typeface="SimSun" pitchFamily="2" charset="-122"/>
              </a:rPr>
              <a:t>It is possible to have other valid explanations for the deduction.</a:t>
            </a:r>
          </a:p>
          <a:p>
            <a:pPr marL="288925" indent="-288925">
              <a:spcBef>
                <a:spcPct val="50000"/>
              </a:spcBef>
            </a:pPr>
            <a:endParaRPr lang="en-US" altLang="zh-CN" sz="2400" dirty="0">
              <a:ea typeface="SimSun"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172692" y="3867150"/>
            <a:ext cx="1115704" cy="914400"/>
          </a:xfrm>
          <a:prstGeom prst="rect">
            <a:avLst/>
          </a:prstGeom>
          <a:solidFill>
            <a:srgbClr val="CC33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8"/>
          <p:cNvSpPr>
            <a:spLocks noChangeArrowheads="1"/>
          </p:cNvSpPr>
          <p:nvPr/>
        </p:nvSpPr>
        <p:spPr bwMode="auto">
          <a:xfrm>
            <a:off x="4716780" y="4472940"/>
            <a:ext cx="2151062" cy="1066800"/>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5" name="Line 11"/>
          <p:cNvSpPr>
            <a:spLocks noChangeShapeType="1"/>
          </p:cNvSpPr>
          <p:nvPr/>
        </p:nvSpPr>
        <p:spPr bwMode="auto">
          <a:xfrm>
            <a:off x="4706938" y="3276600"/>
            <a:ext cx="0" cy="2286000"/>
          </a:xfrm>
          <a:prstGeom prst="line">
            <a:avLst/>
          </a:prstGeom>
          <a:noFill/>
          <a:ln w="28575">
            <a:solidFill>
              <a:schemeClr val="hlink"/>
            </a:solidFill>
            <a:round/>
            <a:headEnd/>
            <a:tailEnd/>
          </a:ln>
        </p:spPr>
        <p:txBody>
          <a:bodyPr/>
          <a:lstStyle/>
          <a:p>
            <a:endParaRPr lang="en-GB"/>
          </a:p>
        </p:txBody>
      </p:sp>
      <p:sp>
        <p:nvSpPr>
          <p:cNvPr id="7" name="Line 13"/>
          <p:cNvSpPr>
            <a:spLocks noChangeShapeType="1"/>
          </p:cNvSpPr>
          <p:nvPr/>
        </p:nvSpPr>
        <p:spPr bwMode="auto">
          <a:xfrm flipV="1">
            <a:off x="6858000" y="3276600"/>
            <a:ext cx="0" cy="2286000"/>
          </a:xfrm>
          <a:prstGeom prst="line">
            <a:avLst/>
          </a:prstGeom>
          <a:noFill/>
          <a:ln w="28575">
            <a:solidFill>
              <a:schemeClr val="hlink"/>
            </a:solidFill>
            <a:round/>
            <a:headEnd/>
            <a:tailEnd/>
          </a:ln>
        </p:spPr>
        <p:txBody>
          <a:bodyPr/>
          <a:lstStyle/>
          <a:p>
            <a:endParaRPr lang="en-GB"/>
          </a:p>
        </p:txBody>
      </p:sp>
      <p:sp>
        <p:nvSpPr>
          <p:cNvPr id="10" name="Line 22"/>
          <p:cNvSpPr>
            <a:spLocks noChangeShapeType="1"/>
          </p:cNvSpPr>
          <p:nvPr/>
        </p:nvSpPr>
        <p:spPr bwMode="auto">
          <a:xfrm flipV="1">
            <a:off x="5727700" y="2656536"/>
            <a:ext cx="0" cy="1188720"/>
          </a:xfrm>
          <a:prstGeom prst="line">
            <a:avLst/>
          </a:prstGeom>
          <a:noFill/>
          <a:ln w="28575">
            <a:solidFill>
              <a:srgbClr val="FF0000"/>
            </a:solidFill>
            <a:round/>
            <a:headEnd/>
            <a:tailEnd/>
          </a:ln>
        </p:spPr>
        <p:txBody>
          <a:bodyPr/>
          <a:lstStyle/>
          <a:p>
            <a:endParaRPr lang="en-GB"/>
          </a:p>
        </p:txBody>
      </p:sp>
      <p:sp>
        <p:nvSpPr>
          <p:cNvPr id="6" name="Line 12"/>
          <p:cNvSpPr>
            <a:spLocks noChangeShapeType="1"/>
          </p:cNvSpPr>
          <p:nvPr/>
        </p:nvSpPr>
        <p:spPr bwMode="auto">
          <a:xfrm>
            <a:off x="4706938" y="5554980"/>
            <a:ext cx="2151062" cy="0"/>
          </a:xfrm>
          <a:prstGeom prst="line">
            <a:avLst/>
          </a:prstGeom>
          <a:noFill/>
          <a:ln w="28575">
            <a:solidFill>
              <a:schemeClr val="hlink"/>
            </a:solidFill>
            <a:round/>
            <a:headEnd/>
            <a:tailEnd/>
          </a:ln>
        </p:spPr>
        <p:txBody>
          <a:bodyPr/>
          <a:lstStyle/>
          <a:p>
            <a:endParaRPr lang="en-GB"/>
          </a:p>
        </p:txBody>
      </p:sp>
      <p:sp>
        <p:nvSpPr>
          <p:cNvPr id="2" name="Title 1"/>
          <p:cNvSpPr>
            <a:spLocks noGrp="1"/>
          </p:cNvSpPr>
          <p:nvPr>
            <p:ph type="title"/>
          </p:nvPr>
        </p:nvSpPr>
        <p:spPr>
          <a:xfrm>
            <a:off x="457200" y="152400"/>
            <a:ext cx="8229600" cy="1143000"/>
          </a:xfrm>
        </p:spPr>
        <p:txBody>
          <a:bodyPr/>
          <a:lstStyle/>
          <a:p>
            <a:pPr algn="l"/>
            <a:r>
              <a:rPr lang="en-US" sz="3600" b="1" dirty="0" smtClean="0"/>
              <a:t>Accounting for the weighing scale readings</a:t>
            </a:r>
            <a:endParaRPr lang="en-US" sz="3600" b="1" dirty="0"/>
          </a:p>
        </p:txBody>
      </p:sp>
      <p:sp>
        <p:nvSpPr>
          <p:cNvPr id="3" name="Content Placeholder 2"/>
          <p:cNvSpPr>
            <a:spLocks noGrp="1"/>
          </p:cNvSpPr>
          <p:nvPr>
            <p:ph idx="1"/>
          </p:nvPr>
        </p:nvSpPr>
        <p:spPr>
          <a:xfrm>
            <a:off x="76200" y="1371601"/>
            <a:ext cx="9067800" cy="1828800"/>
          </a:xfrm>
        </p:spPr>
        <p:txBody>
          <a:bodyPr/>
          <a:lstStyle/>
          <a:p>
            <a:r>
              <a:rPr lang="en-US" altLang="zh-CN" sz="2000" dirty="0" smtClean="0">
                <a:ea typeface="SimSun" pitchFamily="2" charset="-122"/>
              </a:rPr>
              <a:t>Volume of submerged portion of object  = 10 cm x 10 cm x 2 cm = 200 cm</a:t>
            </a:r>
            <a:r>
              <a:rPr lang="en-US" altLang="zh-CN" sz="2000" baseline="30000" dirty="0" smtClean="0">
                <a:ea typeface="SimSun" pitchFamily="2" charset="-122"/>
              </a:rPr>
              <a:t>3</a:t>
            </a:r>
            <a:r>
              <a:rPr lang="en-US" altLang="zh-CN" sz="2000" dirty="0" smtClean="0">
                <a:ea typeface="SimSun" pitchFamily="2" charset="-122"/>
              </a:rPr>
              <a:t>                 </a:t>
            </a:r>
            <a:endParaRPr lang="en-US" altLang="zh-CN" sz="2000" baseline="30000" dirty="0" smtClean="0">
              <a:ea typeface="SimSun" pitchFamily="2" charset="-122"/>
            </a:endParaRPr>
          </a:p>
          <a:p>
            <a:r>
              <a:rPr lang="en-US" altLang="zh-CN" sz="2000" dirty="0" smtClean="0">
                <a:ea typeface="SimSun" pitchFamily="2" charset="-122"/>
              </a:rPr>
              <a:t>Equivalent volume of water  = 200 cm</a:t>
            </a:r>
            <a:r>
              <a:rPr lang="en-US" altLang="zh-CN" sz="2000" baseline="30000" dirty="0" smtClean="0">
                <a:ea typeface="SimSun" pitchFamily="2" charset="-122"/>
              </a:rPr>
              <a:t>3</a:t>
            </a:r>
            <a:endParaRPr lang="en-US" altLang="zh-CN" sz="2000" dirty="0" smtClean="0">
              <a:ea typeface="SimSun" pitchFamily="2" charset="-122"/>
            </a:endParaRPr>
          </a:p>
          <a:p>
            <a:r>
              <a:rPr lang="en-US" altLang="zh-CN" sz="2000" dirty="0" smtClean="0">
                <a:ea typeface="SimSun" pitchFamily="2" charset="-122"/>
              </a:rPr>
              <a:t>Mass of equivalent volume of water  = Volume x density                    </a:t>
            </a:r>
            <a:br>
              <a:rPr lang="en-US" altLang="zh-CN" sz="2000" dirty="0" smtClean="0">
                <a:ea typeface="SimSun" pitchFamily="2" charset="-122"/>
              </a:rPr>
            </a:br>
            <a:r>
              <a:rPr lang="en-US" altLang="zh-CN" sz="2000" dirty="0" smtClean="0">
                <a:ea typeface="SimSun" pitchFamily="2" charset="-122"/>
              </a:rPr>
              <a:t>                                                           = 200 cm</a:t>
            </a:r>
            <a:r>
              <a:rPr lang="en-US" altLang="zh-CN" sz="2000" baseline="30000" dirty="0" smtClean="0">
                <a:ea typeface="SimSun" pitchFamily="2" charset="-122"/>
              </a:rPr>
              <a:t>3  </a:t>
            </a:r>
            <a:r>
              <a:rPr lang="en-US" altLang="zh-CN" sz="2000" dirty="0" smtClean="0">
                <a:ea typeface="SimSun" pitchFamily="2" charset="-122"/>
              </a:rPr>
              <a:t>x 1 g/cm</a:t>
            </a:r>
            <a:r>
              <a:rPr lang="en-US" altLang="zh-CN" sz="2000" baseline="30000" dirty="0" smtClean="0">
                <a:ea typeface="SimSun" pitchFamily="2" charset="-122"/>
              </a:rPr>
              <a:t>3</a:t>
            </a:r>
            <a:r>
              <a:rPr lang="en-US" altLang="zh-CN" sz="2000" dirty="0" smtClean="0">
                <a:ea typeface="SimSun" pitchFamily="2" charset="-122"/>
              </a:rPr>
              <a:t> </a:t>
            </a:r>
            <a:br>
              <a:rPr lang="en-US" altLang="zh-CN" sz="2000" dirty="0" smtClean="0">
                <a:ea typeface="SimSun" pitchFamily="2" charset="-122"/>
              </a:rPr>
            </a:br>
            <a:r>
              <a:rPr lang="en-US" altLang="zh-CN" sz="2000" dirty="0" smtClean="0">
                <a:ea typeface="SimSun" pitchFamily="2" charset="-122"/>
              </a:rPr>
              <a:t>                                                           = 200 g</a:t>
            </a:r>
          </a:p>
          <a:p>
            <a:pPr>
              <a:buNone/>
            </a:pPr>
            <a:endParaRPr lang="en-US" altLang="zh-CN" sz="2000" dirty="0" smtClean="0">
              <a:ea typeface="SimSun" pitchFamily="2" charset="-122"/>
            </a:endParaRPr>
          </a:p>
          <a:p>
            <a:endParaRPr lang="en-US" altLang="zh-CN" sz="2000" baseline="30000" dirty="0" smtClean="0">
              <a:ea typeface="SimSun" pitchFamily="2" charset="-122"/>
            </a:endParaRPr>
          </a:p>
          <a:p>
            <a:endParaRPr lang="en-US" altLang="zh-CN" sz="2000" baseline="30000" dirty="0" smtClean="0">
              <a:ea typeface="SimSun" pitchFamily="2" charset="-122"/>
            </a:endParaRPr>
          </a:p>
          <a:p>
            <a:endParaRPr lang="en-US" sz="2000" dirty="0"/>
          </a:p>
        </p:txBody>
      </p:sp>
      <p:grpSp>
        <p:nvGrpSpPr>
          <p:cNvPr id="29" name="Group 28"/>
          <p:cNvGrpSpPr/>
          <p:nvPr/>
        </p:nvGrpSpPr>
        <p:grpSpPr>
          <a:xfrm>
            <a:off x="1524000" y="3276600"/>
            <a:ext cx="2151062" cy="2286000"/>
            <a:chOff x="1524000" y="3810000"/>
            <a:chExt cx="2151062" cy="2286000"/>
          </a:xfrm>
        </p:grpSpPr>
        <p:sp>
          <p:nvSpPr>
            <p:cNvPr id="12" name="Rectangle 8"/>
            <p:cNvSpPr>
              <a:spLocks noChangeArrowheads="1"/>
            </p:cNvSpPr>
            <p:nvPr/>
          </p:nvSpPr>
          <p:spPr bwMode="auto">
            <a:xfrm>
              <a:off x="1524000" y="5105400"/>
              <a:ext cx="2151062" cy="990600"/>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13" name="Line 11"/>
            <p:cNvSpPr>
              <a:spLocks noChangeShapeType="1"/>
            </p:cNvSpPr>
            <p:nvPr/>
          </p:nvSpPr>
          <p:spPr bwMode="auto">
            <a:xfrm>
              <a:off x="1524000" y="3810000"/>
              <a:ext cx="0" cy="2286000"/>
            </a:xfrm>
            <a:prstGeom prst="line">
              <a:avLst/>
            </a:prstGeom>
            <a:noFill/>
            <a:ln w="28575">
              <a:solidFill>
                <a:schemeClr val="hlink"/>
              </a:solidFill>
              <a:round/>
              <a:headEnd/>
              <a:tailEnd/>
            </a:ln>
          </p:spPr>
          <p:txBody>
            <a:bodyPr/>
            <a:lstStyle/>
            <a:p>
              <a:endParaRPr lang="en-GB"/>
            </a:p>
          </p:txBody>
        </p:sp>
        <p:sp>
          <p:nvSpPr>
            <p:cNvPr id="14" name="Line 12"/>
            <p:cNvSpPr>
              <a:spLocks noChangeShapeType="1"/>
            </p:cNvSpPr>
            <p:nvPr/>
          </p:nvSpPr>
          <p:spPr bwMode="auto">
            <a:xfrm>
              <a:off x="1524000" y="6096000"/>
              <a:ext cx="2151062" cy="0"/>
            </a:xfrm>
            <a:prstGeom prst="line">
              <a:avLst/>
            </a:prstGeom>
            <a:noFill/>
            <a:ln w="28575">
              <a:solidFill>
                <a:schemeClr val="hlink"/>
              </a:solidFill>
              <a:round/>
              <a:headEnd/>
              <a:tailEnd/>
            </a:ln>
          </p:spPr>
          <p:txBody>
            <a:bodyPr/>
            <a:lstStyle/>
            <a:p>
              <a:endParaRPr lang="en-GB"/>
            </a:p>
          </p:txBody>
        </p:sp>
        <p:sp>
          <p:nvSpPr>
            <p:cNvPr id="15" name="Line 13"/>
            <p:cNvSpPr>
              <a:spLocks noChangeShapeType="1"/>
            </p:cNvSpPr>
            <p:nvPr/>
          </p:nvSpPr>
          <p:spPr bwMode="auto">
            <a:xfrm flipV="1">
              <a:off x="3675062" y="3810000"/>
              <a:ext cx="0" cy="2286000"/>
            </a:xfrm>
            <a:prstGeom prst="line">
              <a:avLst/>
            </a:prstGeom>
            <a:noFill/>
            <a:ln w="28575">
              <a:solidFill>
                <a:schemeClr val="hlink"/>
              </a:solidFill>
              <a:round/>
              <a:headEnd/>
              <a:tailEnd/>
            </a:ln>
          </p:spPr>
          <p:txBody>
            <a:bodyPr/>
            <a:lstStyle/>
            <a:p>
              <a:endParaRPr lang="en-GB"/>
            </a:p>
          </p:txBody>
        </p:sp>
      </p:grpSp>
      <p:cxnSp>
        <p:nvCxnSpPr>
          <p:cNvPr id="18" name="Straight Connector 17"/>
          <p:cNvCxnSpPr/>
          <p:nvPr/>
        </p:nvCxnSpPr>
        <p:spPr>
          <a:xfrm>
            <a:off x="3680460" y="4578350"/>
            <a:ext cx="1066800" cy="1588"/>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1524000" y="4462272"/>
            <a:ext cx="2148840" cy="109728"/>
          </a:xfrm>
          <a:prstGeom prst="rect">
            <a:avLst/>
          </a:prstGeom>
          <a:gradFill flip="none" rotWithShape="1">
            <a:gsLst>
              <a:gs pos="0">
                <a:srgbClr val="009999">
                  <a:shade val="30000"/>
                  <a:satMod val="115000"/>
                </a:srgbClr>
              </a:gs>
              <a:gs pos="50000">
                <a:srgbClr val="009999">
                  <a:shade val="67500"/>
                  <a:satMod val="115000"/>
                </a:srgbClr>
              </a:gs>
              <a:gs pos="100000">
                <a:srgbClr val="009999">
                  <a:shade val="100000"/>
                  <a:satMod val="115000"/>
                </a:srgbClr>
              </a:gs>
            </a:gsLst>
            <a:lin ang="5400000" scaled="1"/>
            <a:tileRect/>
          </a:gradFill>
          <a:ln w="9525">
            <a:solidFill>
              <a:srgbClr val="009999">
                <a:alpha val="7843"/>
              </a:srgbClr>
            </a:solidFill>
            <a:miter lim="800000"/>
            <a:headEnd/>
            <a:tailEnd/>
          </a:ln>
        </p:spPr>
        <p:txBody>
          <a:bodyPr wrap="none" anchor="ctr"/>
          <a:lstStyle/>
          <a:p>
            <a:endParaRPr lang="en-SG"/>
          </a:p>
        </p:txBody>
      </p:sp>
      <p:cxnSp>
        <p:nvCxnSpPr>
          <p:cNvPr id="20" name="Straight Connector 19"/>
          <p:cNvCxnSpPr/>
          <p:nvPr/>
        </p:nvCxnSpPr>
        <p:spPr>
          <a:xfrm>
            <a:off x="3680460" y="4470400"/>
            <a:ext cx="1066800" cy="1588"/>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315200" y="4038600"/>
            <a:ext cx="1219200" cy="584775"/>
          </a:xfrm>
          <a:prstGeom prst="rect">
            <a:avLst/>
          </a:prstGeom>
          <a:noFill/>
        </p:spPr>
        <p:txBody>
          <a:bodyPr wrap="square" rtlCol="0">
            <a:spAutoFit/>
          </a:bodyPr>
          <a:lstStyle/>
          <a:p>
            <a:r>
              <a:rPr lang="en-US" dirty="0" smtClean="0"/>
              <a:t>Volume </a:t>
            </a:r>
          </a:p>
          <a:p>
            <a:r>
              <a:rPr lang="en-US" dirty="0" smtClean="0"/>
              <a:t>= 200 cm</a:t>
            </a:r>
            <a:r>
              <a:rPr lang="en-US" altLang="zh-CN" baseline="30000" dirty="0" smtClean="0">
                <a:ea typeface="SimSun" pitchFamily="2" charset="-122"/>
              </a:rPr>
              <a:t>3</a:t>
            </a:r>
            <a:r>
              <a:rPr lang="en-US" altLang="zh-CN" dirty="0" smtClean="0">
                <a:ea typeface="SimSun" pitchFamily="2" charset="-122"/>
              </a:rPr>
              <a:t> </a:t>
            </a:r>
            <a:r>
              <a:rPr lang="en-US" altLang="zh-CN" baseline="30000" dirty="0" smtClean="0">
                <a:ea typeface="SimSun" pitchFamily="2" charset="-122"/>
              </a:rPr>
              <a:t> </a:t>
            </a:r>
            <a:endParaRPr lang="en-US" dirty="0"/>
          </a:p>
        </p:txBody>
      </p:sp>
      <p:sp>
        <p:nvSpPr>
          <p:cNvPr id="16" name="Rectangle 8"/>
          <p:cNvSpPr>
            <a:spLocks noChangeArrowheads="1"/>
          </p:cNvSpPr>
          <p:nvPr/>
        </p:nvSpPr>
        <p:spPr bwMode="auto">
          <a:xfrm>
            <a:off x="5159992" y="4495800"/>
            <a:ext cx="1143000" cy="304800"/>
          </a:xfrm>
          <a:prstGeom prst="rect">
            <a:avLst/>
          </a:prstGeom>
          <a:gradFill flip="none" rotWithShape="1">
            <a:gsLst>
              <a:gs pos="0">
                <a:srgbClr val="009999">
                  <a:shade val="30000"/>
                  <a:satMod val="115000"/>
                </a:srgbClr>
              </a:gs>
              <a:gs pos="50000">
                <a:srgbClr val="009999">
                  <a:shade val="67500"/>
                  <a:satMod val="115000"/>
                </a:srgbClr>
              </a:gs>
              <a:gs pos="100000">
                <a:srgbClr val="009999">
                  <a:shade val="100000"/>
                  <a:satMod val="115000"/>
                </a:srgbClr>
              </a:gs>
            </a:gsLst>
            <a:lin ang="5400000" scaled="1"/>
            <a:tileRect/>
          </a:gradFill>
          <a:ln w="9525">
            <a:solidFill>
              <a:srgbClr val="009999">
                <a:alpha val="7843"/>
              </a:srgbClr>
            </a:solidFill>
            <a:miter lim="800000"/>
            <a:headEnd/>
            <a:tailEnd/>
          </a:ln>
        </p:spPr>
        <p:txBody>
          <a:bodyPr wrap="none" anchor="ctr"/>
          <a:lstStyle/>
          <a:p>
            <a:endParaRPr lang="en-SG"/>
          </a:p>
        </p:txBody>
      </p:sp>
      <p:cxnSp>
        <p:nvCxnSpPr>
          <p:cNvPr id="23" name="Straight Arrow Connector 22"/>
          <p:cNvCxnSpPr/>
          <p:nvPr/>
        </p:nvCxnSpPr>
        <p:spPr>
          <a:xfrm flipV="1">
            <a:off x="6096000" y="4267200"/>
            <a:ext cx="12192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24" name="Group 23"/>
          <p:cNvGrpSpPr/>
          <p:nvPr/>
        </p:nvGrpSpPr>
        <p:grpSpPr>
          <a:xfrm>
            <a:off x="1981200" y="5580062"/>
            <a:ext cx="1198564" cy="1049338"/>
            <a:chOff x="7924800" y="6035675"/>
            <a:chExt cx="436564" cy="423863"/>
          </a:xfrm>
        </p:grpSpPr>
        <p:sp>
          <p:nvSpPr>
            <p:cNvPr id="26" name="Line 30"/>
            <p:cNvSpPr>
              <a:spLocks noChangeShapeType="1"/>
            </p:cNvSpPr>
            <p:nvPr/>
          </p:nvSpPr>
          <p:spPr bwMode="auto">
            <a:xfrm>
              <a:off x="8145463" y="6037263"/>
              <a:ext cx="0" cy="422275"/>
            </a:xfrm>
            <a:prstGeom prst="line">
              <a:avLst/>
            </a:prstGeom>
            <a:noFill/>
            <a:ln w="76200">
              <a:solidFill>
                <a:srgbClr val="000000"/>
              </a:solidFill>
              <a:round/>
              <a:headEnd/>
              <a:tailEnd/>
            </a:ln>
          </p:spPr>
          <p:txBody>
            <a:bodyPr/>
            <a:lstStyle/>
            <a:p>
              <a:endParaRPr lang="en-GB"/>
            </a:p>
          </p:txBody>
        </p:sp>
        <p:sp>
          <p:nvSpPr>
            <p:cNvPr id="30" name="Oval 31"/>
            <p:cNvSpPr>
              <a:spLocks noChangeArrowheads="1"/>
            </p:cNvSpPr>
            <p:nvPr/>
          </p:nvSpPr>
          <p:spPr bwMode="auto">
            <a:xfrm>
              <a:off x="7962901" y="6100763"/>
              <a:ext cx="365125" cy="317500"/>
            </a:xfrm>
            <a:prstGeom prst="ellipse">
              <a:avLst/>
            </a:prstGeom>
            <a:solidFill>
              <a:srgbClr val="CCFF99"/>
            </a:solidFill>
            <a:ln w="9525">
              <a:solidFill>
                <a:srgbClr val="000000"/>
              </a:solidFill>
              <a:round/>
              <a:headEnd/>
              <a:tailEnd/>
            </a:ln>
          </p:spPr>
          <p:txBody>
            <a:bodyPr anchor="ctr"/>
            <a:lstStyle/>
            <a:p>
              <a:endParaRPr lang="en-SG"/>
            </a:p>
          </p:txBody>
        </p:sp>
        <p:sp>
          <p:nvSpPr>
            <p:cNvPr id="31" name="Oval 33"/>
            <p:cNvSpPr>
              <a:spLocks noChangeArrowheads="1"/>
            </p:cNvSpPr>
            <p:nvPr/>
          </p:nvSpPr>
          <p:spPr bwMode="auto">
            <a:xfrm>
              <a:off x="8121651" y="6237288"/>
              <a:ext cx="46038" cy="42863"/>
            </a:xfrm>
            <a:prstGeom prst="ellipse">
              <a:avLst/>
            </a:prstGeom>
            <a:solidFill>
              <a:srgbClr val="BBE0E3"/>
            </a:solidFill>
            <a:ln w="9525">
              <a:solidFill>
                <a:srgbClr val="000000"/>
              </a:solidFill>
              <a:round/>
              <a:headEnd/>
              <a:tailEnd/>
            </a:ln>
          </p:spPr>
          <p:txBody>
            <a:bodyPr anchor="ctr"/>
            <a:lstStyle/>
            <a:p>
              <a:endParaRPr lang="en-SG"/>
            </a:p>
          </p:txBody>
        </p:sp>
        <p:sp>
          <p:nvSpPr>
            <p:cNvPr id="32" name="Line 18"/>
            <p:cNvSpPr>
              <a:spLocks noChangeShapeType="1"/>
            </p:cNvSpPr>
            <p:nvPr/>
          </p:nvSpPr>
          <p:spPr bwMode="auto">
            <a:xfrm>
              <a:off x="7924800" y="6035675"/>
              <a:ext cx="433388" cy="0"/>
            </a:xfrm>
            <a:prstGeom prst="line">
              <a:avLst/>
            </a:prstGeom>
            <a:noFill/>
            <a:ln w="28575">
              <a:solidFill>
                <a:srgbClr val="000000"/>
              </a:solidFill>
              <a:round/>
              <a:headEnd/>
              <a:tailEnd/>
            </a:ln>
          </p:spPr>
          <p:txBody>
            <a:bodyPr/>
            <a:lstStyle/>
            <a:p>
              <a:endParaRPr lang="en-GB"/>
            </a:p>
          </p:txBody>
        </p:sp>
        <p:sp>
          <p:nvSpPr>
            <p:cNvPr id="33" name="Line 29"/>
            <p:cNvSpPr>
              <a:spLocks noChangeShapeType="1"/>
            </p:cNvSpPr>
            <p:nvPr/>
          </p:nvSpPr>
          <p:spPr bwMode="auto">
            <a:xfrm>
              <a:off x="7927976" y="6459538"/>
              <a:ext cx="433388" cy="0"/>
            </a:xfrm>
            <a:prstGeom prst="line">
              <a:avLst/>
            </a:prstGeom>
            <a:noFill/>
            <a:ln w="28575">
              <a:solidFill>
                <a:srgbClr val="000000"/>
              </a:solidFill>
              <a:round/>
              <a:headEnd/>
              <a:tailEnd/>
            </a:ln>
          </p:spPr>
          <p:txBody>
            <a:bodyPr/>
            <a:lstStyle/>
            <a:p>
              <a:endParaRPr lang="en-GB"/>
            </a:p>
          </p:txBody>
        </p:sp>
        <p:sp>
          <p:nvSpPr>
            <p:cNvPr id="34" name="Line 40"/>
            <p:cNvSpPr>
              <a:spLocks noChangeShapeType="1"/>
            </p:cNvSpPr>
            <p:nvPr/>
          </p:nvSpPr>
          <p:spPr bwMode="auto">
            <a:xfrm rot="1200000" flipV="1">
              <a:off x="8095663" y="6207125"/>
              <a:ext cx="171450" cy="96838"/>
            </a:xfrm>
            <a:prstGeom prst="line">
              <a:avLst/>
            </a:prstGeom>
            <a:noFill/>
            <a:ln w="28575">
              <a:solidFill>
                <a:srgbClr val="000000"/>
              </a:solidFill>
              <a:round/>
              <a:headEnd/>
              <a:tailEnd type="triangle" w="sm" len="lg"/>
            </a:ln>
          </p:spPr>
          <p:txBody>
            <a:bodyPr/>
            <a:lstStyle/>
            <a:p>
              <a:endParaRPr lang="en-GB"/>
            </a:p>
          </p:txBody>
        </p:sp>
      </p:grpSp>
      <p:grpSp>
        <p:nvGrpSpPr>
          <p:cNvPr id="35" name="Group 34"/>
          <p:cNvGrpSpPr/>
          <p:nvPr/>
        </p:nvGrpSpPr>
        <p:grpSpPr>
          <a:xfrm>
            <a:off x="5181600" y="5580062"/>
            <a:ext cx="1198564" cy="1049338"/>
            <a:chOff x="7924800" y="6035675"/>
            <a:chExt cx="436564" cy="423863"/>
          </a:xfrm>
        </p:grpSpPr>
        <p:sp>
          <p:nvSpPr>
            <p:cNvPr id="36" name="Line 30"/>
            <p:cNvSpPr>
              <a:spLocks noChangeShapeType="1"/>
            </p:cNvSpPr>
            <p:nvPr/>
          </p:nvSpPr>
          <p:spPr bwMode="auto">
            <a:xfrm>
              <a:off x="8145463" y="6037263"/>
              <a:ext cx="0" cy="422275"/>
            </a:xfrm>
            <a:prstGeom prst="line">
              <a:avLst/>
            </a:prstGeom>
            <a:noFill/>
            <a:ln w="76200">
              <a:solidFill>
                <a:srgbClr val="000000"/>
              </a:solidFill>
              <a:round/>
              <a:headEnd/>
              <a:tailEnd/>
            </a:ln>
          </p:spPr>
          <p:txBody>
            <a:bodyPr/>
            <a:lstStyle/>
            <a:p>
              <a:endParaRPr lang="en-GB"/>
            </a:p>
          </p:txBody>
        </p:sp>
        <p:sp>
          <p:nvSpPr>
            <p:cNvPr id="37" name="Oval 31"/>
            <p:cNvSpPr>
              <a:spLocks noChangeArrowheads="1"/>
            </p:cNvSpPr>
            <p:nvPr/>
          </p:nvSpPr>
          <p:spPr bwMode="auto">
            <a:xfrm>
              <a:off x="7962901" y="6100763"/>
              <a:ext cx="365125" cy="317500"/>
            </a:xfrm>
            <a:prstGeom prst="ellipse">
              <a:avLst/>
            </a:prstGeom>
            <a:solidFill>
              <a:srgbClr val="CCFF99"/>
            </a:solidFill>
            <a:ln w="9525">
              <a:solidFill>
                <a:srgbClr val="000000"/>
              </a:solidFill>
              <a:round/>
              <a:headEnd/>
              <a:tailEnd/>
            </a:ln>
          </p:spPr>
          <p:txBody>
            <a:bodyPr anchor="ctr"/>
            <a:lstStyle/>
            <a:p>
              <a:endParaRPr lang="en-SG"/>
            </a:p>
          </p:txBody>
        </p:sp>
        <p:sp>
          <p:nvSpPr>
            <p:cNvPr id="38" name="Oval 33"/>
            <p:cNvSpPr>
              <a:spLocks noChangeArrowheads="1"/>
            </p:cNvSpPr>
            <p:nvPr/>
          </p:nvSpPr>
          <p:spPr bwMode="auto">
            <a:xfrm>
              <a:off x="8121651" y="6237288"/>
              <a:ext cx="46038" cy="42863"/>
            </a:xfrm>
            <a:prstGeom prst="ellipse">
              <a:avLst/>
            </a:prstGeom>
            <a:solidFill>
              <a:srgbClr val="BBE0E3"/>
            </a:solidFill>
            <a:ln w="9525">
              <a:solidFill>
                <a:srgbClr val="000000"/>
              </a:solidFill>
              <a:round/>
              <a:headEnd/>
              <a:tailEnd/>
            </a:ln>
          </p:spPr>
          <p:txBody>
            <a:bodyPr anchor="ctr"/>
            <a:lstStyle/>
            <a:p>
              <a:endParaRPr lang="en-SG"/>
            </a:p>
          </p:txBody>
        </p:sp>
        <p:sp>
          <p:nvSpPr>
            <p:cNvPr id="39" name="Line 18"/>
            <p:cNvSpPr>
              <a:spLocks noChangeShapeType="1"/>
            </p:cNvSpPr>
            <p:nvPr/>
          </p:nvSpPr>
          <p:spPr bwMode="auto">
            <a:xfrm>
              <a:off x="7924800" y="6035675"/>
              <a:ext cx="433388" cy="0"/>
            </a:xfrm>
            <a:prstGeom prst="line">
              <a:avLst/>
            </a:prstGeom>
            <a:noFill/>
            <a:ln w="28575">
              <a:solidFill>
                <a:srgbClr val="000000"/>
              </a:solidFill>
              <a:round/>
              <a:headEnd/>
              <a:tailEnd/>
            </a:ln>
          </p:spPr>
          <p:txBody>
            <a:bodyPr/>
            <a:lstStyle/>
            <a:p>
              <a:endParaRPr lang="en-GB"/>
            </a:p>
          </p:txBody>
        </p:sp>
        <p:sp>
          <p:nvSpPr>
            <p:cNvPr id="40" name="Line 29"/>
            <p:cNvSpPr>
              <a:spLocks noChangeShapeType="1"/>
            </p:cNvSpPr>
            <p:nvPr/>
          </p:nvSpPr>
          <p:spPr bwMode="auto">
            <a:xfrm>
              <a:off x="7927976" y="6459538"/>
              <a:ext cx="433388" cy="0"/>
            </a:xfrm>
            <a:prstGeom prst="line">
              <a:avLst/>
            </a:prstGeom>
            <a:noFill/>
            <a:ln w="28575">
              <a:solidFill>
                <a:srgbClr val="000000"/>
              </a:solidFill>
              <a:round/>
              <a:headEnd/>
              <a:tailEnd/>
            </a:ln>
          </p:spPr>
          <p:txBody>
            <a:bodyPr/>
            <a:lstStyle/>
            <a:p>
              <a:endParaRPr lang="en-GB"/>
            </a:p>
          </p:txBody>
        </p:sp>
        <p:sp>
          <p:nvSpPr>
            <p:cNvPr id="41" name="Line 40"/>
            <p:cNvSpPr>
              <a:spLocks noChangeShapeType="1"/>
            </p:cNvSpPr>
            <p:nvPr/>
          </p:nvSpPr>
          <p:spPr bwMode="auto">
            <a:xfrm rot="1200000" flipV="1">
              <a:off x="8095663" y="6207125"/>
              <a:ext cx="171450" cy="96838"/>
            </a:xfrm>
            <a:prstGeom prst="line">
              <a:avLst/>
            </a:prstGeom>
            <a:noFill/>
            <a:ln w="28575">
              <a:solidFill>
                <a:srgbClr val="000000"/>
              </a:solidFill>
              <a:round/>
              <a:headEnd/>
              <a:tailEnd type="triangle" w="sm" len="lg"/>
            </a:ln>
          </p:spPr>
          <p:txBody>
            <a:bodyPr/>
            <a:lstStyle/>
            <a:p>
              <a:endParaRPr lang="en-GB"/>
            </a:p>
          </p:txBody>
        </p:sp>
      </p:grpSp>
      <p:sp>
        <p:nvSpPr>
          <p:cNvPr id="44" name="TextBox 43"/>
          <p:cNvSpPr txBox="1"/>
          <p:nvPr/>
        </p:nvSpPr>
        <p:spPr>
          <a:xfrm>
            <a:off x="6553200" y="5892225"/>
            <a:ext cx="1752600" cy="584775"/>
          </a:xfrm>
          <a:prstGeom prst="rect">
            <a:avLst/>
          </a:prstGeom>
          <a:noFill/>
        </p:spPr>
        <p:txBody>
          <a:bodyPr wrap="square" rtlCol="0">
            <a:spAutoFit/>
          </a:bodyPr>
          <a:lstStyle/>
          <a:p>
            <a:r>
              <a:rPr lang="en-US" b="1" dirty="0" smtClean="0"/>
              <a:t>Same weighing scale readings!</a:t>
            </a:r>
            <a:endParaRPr lang="en-US" b="1" dirty="0"/>
          </a:p>
        </p:txBody>
      </p:sp>
      <p:sp>
        <p:nvSpPr>
          <p:cNvPr id="43" name="TextBox 42"/>
          <p:cNvSpPr txBox="1"/>
          <p:nvPr/>
        </p:nvSpPr>
        <p:spPr>
          <a:xfrm>
            <a:off x="228600" y="4122003"/>
            <a:ext cx="1219200" cy="830997"/>
          </a:xfrm>
          <a:prstGeom prst="rect">
            <a:avLst/>
          </a:prstGeom>
          <a:noFill/>
        </p:spPr>
        <p:txBody>
          <a:bodyPr wrap="square" rtlCol="0">
            <a:spAutoFit/>
          </a:bodyPr>
          <a:lstStyle/>
          <a:p>
            <a:r>
              <a:rPr lang="en-US" dirty="0" smtClean="0"/>
              <a:t>Additional water of 200 cm</a:t>
            </a:r>
            <a:r>
              <a:rPr lang="en-US" baseline="30000" dirty="0" smtClean="0"/>
              <a:t>3</a:t>
            </a:r>
            <a:endParaRPr lang="en-US" baseline="30000" dirty="0"/>
          </a:p>
        </p:txBody>
      </p:sp>
      <p:cxnSp>
        <p:nvCxnSpPr>
          <p:cNvPr id="45" name="Straight Arrow Connector 44"/>
          <p:cNvCxnSpPr/>
          <p:nvPr/>
        </p:nvCxnSpPr>
        <p:spPr>
          <a:xfrm>
            <a:off x="1143000" y="4551362"/>
            <a:ext cx="457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dissolve">
                                      <p:cBhvr>
                                        <p:cTn id="15" dur="500"/>
                                        <p:tgtEl>
                                          <p:spTgt spid="16"/>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9"/>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nodeType="after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0" presetClass="path" presetSubtype="0" accel="50000" decel="50000" fill="hold" grpId="1" nodeType="clickEffect">
                                  <p:stCondLst>
                                    <p:cond delay="0"/>
                                  </p:stCondLst>
                                  <p:childTnLst>
                                    <p:animMotion origin="layout" path="M 3.88889E-6 -0.01366 C -0.05348 0.00532 -0.10677 0.02453 -0.13212 -0.01551 C -0.15764 -0.05533 -0.12309 -0.21482 -0.15296 -0.25185 C -0.18282 -0.28889 -0.27986 -0.275 -0.31146 -0.23797 C -0.34306 -0.20093 -0.33681 -0.07361 -0.34341 -0.03033 " pathEditMode="relative" rAng="0" ptsTypes="aaaaa">
                                      <p:cBhvr>
                                        <p:cTn id="32" dur="2000" fill="hold"/>
                                        <p:tgtEl>
                                          <p:spTgt spid="16"/>
                                        </p:tgtEl>
                                        <p:attrNameLst>
                                          <p:attrName>ppt_x</p:attrName>
                                          <p:attrName>ppt_y</p:attrName>
                                        </p:attrNameLst>
                                      </p:cBhvr>
                                      <p:rCtr x="-17200" y="-11900"/>
                                    </p:animMotion>
                                  </p:childTnLst>
                                  <p:subTnLst>
                                    <p:set>
                                      <p:cBhvr override="childStyle">
                                        <p:cTn dur="1" fill="hold" display="0" masterRel="sameClick" afterEffect="1">
                                          <p:stCondLst>
                                            <p:cond evt="end" delay="0">
                                              <p:tn val="31"/>
                                            </p:cond>
                                          </p:stCondLst>
                                        </p:cTn>
                                        <p:tgtEl>
                                          <p:spTgt spid="16"/>
                                        </p:tgtEl>
                                        <p:attrNameLst>
                                          <p:attrName>style.visibility</p:attrName>
                                        </p:attrNameLst>
                                      </p:cBhvr>
                                      <p:to>
                                        <p:strVal val="hidden"/>
                                      </p:to>
                                    </p:set>
                                  </p:subTnLst>
                                </p:cTn>
                              </p:par>
                            </p:childTnLst>
                          </p:cTn>
                        </p:par>
                        <p:par>
                          <p:cTn id="33" fill="hold">
                            <p:stCondLst>
                              <p:cond delay="2000"/>
                            </p:stCondLst>
                            <p:childTnLst>
                              <p:par>
                                <p:cTn id="34" presetID="9" presetClass="entr" presetSubtype="0" fill="hold" grpId="0" nodeType="after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dissolve">
                                      <p:cBhvr>
                                        <p:cTn id="36" dur="500"/>
                                        <p:tgtEl>
                                          <p:spTgt spid="19"/>
                                        </p:tgtEl>
                                      </p:cBhvr>
                                    </p:animEffect>
                                  </p:childTnLst>
                                </p:cTn>
                              </p:par>
                              <p:par>
                                <p:cTn id="37" presetID="1"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par>
                          <p:cTn id="43" fill="hold">
                            <p:stCondLst>
                              <p:cond delay="2500"/>
                            </p:stCondLst>
                            <p:childTnLst>
                              <p:par>
                                <p:cTn id="44" presetID="1" presetClass="entr" presetSubtype="0" fill="hold" nodeType="after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35"/>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childTnLst>
                          </p:cTn>
                        </p:par>
                        <p:par>
                          <p:cTn id="52" fill="hold">
                            <p:stCondLst>
                              <p:cond delay="0"/>
                            </p:stCondLst>
                            <p:childTnLst>
                              <p:par>
                                <p:cTn id="53" presetID="2" presetClass="entr" presetSubtype="4" fill="hold" grpId="0" nodeType="afterEffect">
                                  <p:stCondLst>
                                    <p:cond delay="0"/>
                                  </p:stCondLst>
                                  <p:childTnLst>
                                    <p:set>
                                      <p:cBhvr>
                                        <p:cTn id="54" dur="1" fill="hold">
                                          <p:stCondLst>
                                            <p:cond delay="0"/>
                                          </p:stCondLst>
                                        </p:cTn>
                                        <p:tgtEl>
                                          <p:spTgt spid="44"/>
                                        </p:tgtEl>
                                        <p:attrNameLst>
                                          <p:attrName>style.visibility</p:attrName>
                                        </p:attrNameLst>
                                      </p:cBhvr>
                                      <p:to>
                                        <p:strVal val="visible"/>
                                      </p:to>
                                    </p:set>
                                    <p:anim calcmode="lin" valueType="num">
                                      <p:cBhvr additive="base">
                                        <p:cTn id="55" dur="500" fill="hold"/>
                                        <p:tgtEl>
                                          <p:spTgt spid="44"/>
                                        </p:tgtEl>
                                        <p:attrNameLst>
                                          <p:attrName>ppt_x</p:attrName>
                                        </p:attrNameLst>
                                      </p:cBhvr>
                                      <p:tavLst>
                                        <p:tav tm="0">
                                          <p:val>
                                            <p:strVal val="#ppt_x"/>
                                          </p:val>
                                        </p:tav>
                                        <p:tav tm="100000">
                                          <p:val>
                                            <p:strVal val="#ppt_x"/>
                                          </p:val>
                                        </p:tav>
                                      </p:tavLst>
                                    </p:anim>
                                    <p:anim calcmode="lin" valueType="num">
                                      <p:cBhvr additive="base">
                                        <p:cTn id="56"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p:bldP spid="16" grpId="0" animBg="1"/>
      <p:bldP spid="16" grpId="1" animBg="1"/>
      <p:bldP spid="44"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3" name="Text Box 10"/>
          <p:cNvSpPr txBox="1">
            <a:spLocks noChangeArrowheads="1"/>
          </p:cNvSpPr>
          <p:nvPr/>
        </p:nvSpPr>
        <p:spPr bwMode="auto">
          <a:xfrm>
            <a:off x="519113" y="4724400"/>
            <a:ext cx="874713" cy="403225"/>
          </a:xfrm>
          <a:prstGeom prst="rect">
            <a:avLst/>
          </a:prstGeom>
          <a:noFill/>
          <a:ln w="9525">
            <a:noFill/>
            <a:miter lim="800000"/>
            <a:headEnd/>
            <a:tailEnd/>
          </a:ln>
        </p:spPr>
        <p:txBody>
          <a:bodyPr/>
          <a:lstStyle/>
          <a:p>
            <a:r>
              <a:rPr lang="en-US" altLang="zh-CN" sz="2000" dirty="0">
                <a:ea typeface="SimSun" pitchFamily="2" charset="-122"/>
              </a:rPr>
              <a:t>1000</a:t>
            </a:r>
            <a:endParaRPr lang="en-SG" sz="2000" dirty="0"/>
          </a:p>
        </p:txBody>
      </p:sp>
      <p:sp>
        <p:nvSpPr>
          <p:cNvPr id="10304" name="Text Box 11"/>
          <p:cNvSpPr txBox="1">
            <a:spLocks noChangeArrowheads="1"/>
          </p:cNvSpPr>
          <p:nvPr/>
        </p:nvSpPr>
        <p:spPr bwMode="auto">
          <a:xfrm>
            <a:off x="519113" y="3606482"/>
            <a:ext cx="874713" cy="401638"/>
          </a:xfrm>
          <a:prstGeom prst="rect">
            <a:avLst/>
          </a:prstGeom>
          <a:noFill/>
          <a:ln w="9525">
            <a:noFill/>
            <a:miter lim="800000"/>
            <a:headEnd/>
            <a:tailEnd/>
          </a:ln>
        </p:spPr>
        <p:txBody>
          <a:bodyPr/>
          <a:lstStyle/>
          <a:p>
            <a:r>
              <a:rPr lang="en-US" altLang="zh-CN" sz="2000" dirty="0">
                <a:ea typeface="SimSun" pitchFamily="2" charset="-122"/>
              </a:rPr>
              <a:t>2000</a:t>
            </a:r>
            <a:endParaRPr lang="en-SG" sz="2000" dirty="0"/>
          </a:p>
        </p:txBody>
      </p:sp>
      <p:sp>
        <p:nvSpPr>
          <p:cNvPr id="10305" name="Text Box 12"/>
          <p:cNvSpPr txBox="1">
            <a:spLocks noChangeArrowheads="1"/>
          </p:cNvSpPr>
          <p:nvPr/>
        </p:nvSpPr>
        <p:spPr bwMode="auto">
          <a:xfrm>
            <a:off x="2587625" y="6096000"/>
            <a:ext cx="792163" cy="403225"/>
          </a:xfrm>
          <a:prstGeom prst="rect">
            <a:avLst/>
          </a:prstGeom>
          <a:noFill/>
          <a:ln w="9525">
            <a:noFill/>
            <a:miter lim="800000"/>
            <a:headEnd/>
            <a:tailEnd/>
          </a:ln>
        </p:spPr>
        <p:txBody>
          <a:bodyPr/>
          <a:lstStyle/>
          <a:p>
            <a:r>
              <a:rPr lang="en-US" altLang="zh-CN" sz="2000" dirty="0">
                <a:ea typeface="SimSun" pitchFamily="2" charset="-122"/>
              </a:rPr>
              <a:t>1000</a:t>
            </a:r>
            <a:endParaRPr lang="en-SG" sz="2000" dirty="0"/>
          </a:p>
        </p:txBody>
      </p:sp>
      <p:sp>
        <p:nvSpPr>
          <p:cNvPr id="10306" name="Text Box 13"/>
          <p:cNvSpPr txBox="1">
            <a:spLocks noChangeArrowheads="1"/>
          </p:cNvSpPr>
          <p:nvPr/>
        </p:nvSpPr>
        <p:spPr bwMode="auto">
          <a:xfrm>
            <a:off x="4233862" y="6096000"/>
            <a:ext cx="792163" cy="403225"/>
          </a:xfrm>
          <a:prstGeom prst="rect">
            <a:avLst/>
          </a:prstGeom>
          <a:noFill/>
          <a:ln w="9525">
            <a:noFill/>
            <a:miter lim="800000"/>
            <a:headEnd/>
            <a:tailEnd/>
          </a:ln>
        </p:spPr>
        <p:txBody>
          <a:bodyPr/>
          <a:lstStyle/>
          <a:p>
            <a:r>
              <a:rPr lang="en-US" altLang="zh-CN" sz="2000" dirty="0">
                <a:ea typeface="SimSun" pitchFamily="2" charset="-122"/>
              </a:rPr>
              <a:t>2000</a:t>
            </a:r>
            <a:endParaRPr lang="en-SG" sz="2000" dirty="0"/>
          </a:p>
        </p:txBody>
      </p:sp>
      <p:sp>
        <p:nvSpPr>
          <p:cNvPr id="10308" name="Text Box 19"/>
          <p:cNvSpPr txBox="1">
            <a:spLocks noChangeArrowheads="1"/>
          </p:cNvSpPr>
          <p:nvPr/>
        </p:nvSpPr>
        <p:spPr bwMode="auto">
          <a:xfrm>
            <a:off x="1022351" y="5957887"/>
            <a:ext cx="504825" cy="396875"/>
          </a:xfrm>
          <a:prstGeom prst="rect">
            <a:avLst/>
          </a:prstGeom>
          <a:noFill/>
          <a:ln w="9525">
            <a:noFill/>
            <a:miter lim="800000"/>
            <a:headEnd/>
            <a:tailEnd/>
          </a:ln>
        </p:spPr>
        <p:txBody>
          <a:bodyPr>
            <a:spAutoFit/>
          </a:bodyPr>
          <a:lstStyle/>
          <a:p>
            <a:pPr>
              <a:spcBef>
                <a:spcPct val="50000"/>
              </a:spcBef>
            </a:pPr>
            <a:r>
              <a:rPr lang="en-US" altLang="zh-CN" sz="2000" dirty="0">
                <a:ea typeface="SimSun" pitchFamily="2" charset="-122"/>
              </a:rPr>
              <a:t>0</a:t>
            </a:r>
          </a:p>
        </p:txBody>
      </p:sp>
      <p:sp>
        <p:nvSpPr>
          <p:cNvPr id="10326" name="Line 20"/>
          <p:cNvSpPr>
            <a:spLocks noChangeShapeType="1"/>
          </p:cNvSpPr>
          <p:nvPr/>
        </p:nvSpPr>
        <p:spPr bwMode="auto">
          <a:xfrm flipV="1">
            <a:off x="1641476" y="5953126"/>
            <a:ext cx="0" cy="142875"/>
          </a:xfrm>
          <a:prstGeom prst="line">
            <a:avLst/>
          </a:prstGeom>
          <a:noFill/>
          <a:ln w="9525">
            <a:solidFill>
              <a:srgbClr val="000000"/>
            </a:solidFill>
            <a:round/>
            <a:headEnd/>
            <a:tailEnd/>
          </a:ln>
        </p:spPr>
        <p:txBody>
          <a:bodyPr/>
          <a:lstStyle/>
          <a:p>
            <a:endParaRPr lang="en-GB"/>
          </a:p>
        </p:txBody>
      </p:sp>
      <p:sp>
        <p:nvSpPr>
          <p:cNvPr id="10327" name="Line 21"/>
          <p:cNvSpPr>
            <a:spLocks noChangeShapeType="1"/>
          </p:cNvSpPr>
          <p:nvPr/>
        </p:nvSpPr>
        <p:spPr bwMode="auto">
          <a:xfrm flipV="1">
            <a:off x="1974851" y="5953126"/>
            <a:ext cx="0" cy="142875"/>
          </a:xfrm>
          <a:prstGeom prst="line">
            <a:avLst/>
          </a:prstGeom>
          <a:noFill/>
          <a:ln w="9525">
            <a:solidFill>
              <a:srgbClr val="000000"/>
            </a:solidFill>
            <a:round/>
            <a:headEnd/>
            <a:tailEnd/>
          </a:ln>
        </p:spPr>
        <p:txBody>
          <a:bodyPr/>
          <a:lstStyle/>
          <a:p>
            <a:endParaRPr lang="en-GB"/>
          </a:p>
        </p:txBody>
      </p:sp>
      <p:sp>
        <p:nvSpPr>
          <p:cNvPr id="10328" name="Line 22"/>
          <p:cNvSpPr>
            <a:spLocks noChangeShapeType="1"/>
          </p:cNvSpPr>
          <p:nvPr/>
        </p:nvSpPr>
        <p:spPr bwMode="auto">
          <a:xfrm flipV="1">
            <a:off x="2309814" y="5953126"/>
            <a:ext cx="1588" cy="142875"/>
          </a:xfrm>
          <a:prstGeom prst="line">
            <a:avLst/>
          </a:prstGeom>
          <a:noFill/>
          <a:ln w="9525">
            <a:solidFill>
              <a:srgbClr val="000000"/>
            </a:solidFill>
            <a:round/>
            <a:headEnd/>
            <a:tailEnd/>
          </a:ln>
        </p:spPr>
        <p:txBody>
          <a:bodyPr/>
          <a:lstStyle/>
          <a:p>
            <a:endParaRPr lang="en-GB"/>
          </a:p>
        </p:txBody>
      </p:sp>
      <p:sp>
        <p:nvSpPr>
          <p:cNvPr id="10329" name="Line 23"/>
          <p:cNvSpPr>
            <a:spLocks noChangeShapeType="1"/>
          </p:cNvSpPr>
          <p:nvPr/>
        </p:nvSpPr>
        <p:spPr bwMode="auto">
          <a:xfrm flipV="1">
            <a:off x="2643189" y="5953126"/>
            <a:ext cx="1588" cy="142875"/>
          </a:xfrm>
          <a:prstGeom prst="line">
            <a:avLst/>
          </a:prstGeom>
          <a:noFill/>
          <a:ln w="9525">
            <a:solidFill>
              <a:srgbClr val="000000"/>
            </a:solidFill>
            <a:round/>
            <a:headEnd/>
            <a:tailEnd/>
          </a:ln>
        </p:spPr>
        <p:txBody>
          <a:bodyPr/>
          <a:lstStyle/>
          <a:p>
            <a:endParaRPr lang="en-GB"/>
          </a:p>
        </p:txBody>
      </p:sp>
      <p:sp>
        <p:nvSpPr>
          <p:cNvPr id="10330" name="Line 24"/>
          <p:cNvSpPr>
            <a:spLocks noChangeShapeType="1"/>
          </p:cNvSpPr>
          <p:nvPr/>
        </p:nvSpPr>
        <p:spPr bwMode="auto">
          <a:xfrm flipV="1">
            <a:off x="2979739" y="5808663"/>
            <a:ext cx="0" cy="287338"/>
          </a:xfrm>
          <a:prstGeom prst="line">
            <a:avLst/>
          </a:prstGeom>
          <a:noFill/>
          <a:ln w="12700">
            <a:solidFill>
              <a:srgbClr val="000000"/>
            </a:solidFill>
            <a:round/>
            <a:headEnd/>
            <a:tailEnd/>
          </a:ln>
        </p:spPr>
        <p:txBody>
          <a:bodyPr/>
          <a:lstStyle/>
          <a:p>
            <a:endParaRPr lang="en-GB"/>
          </a:p>
        </p:txBody>
      </p:sp>
      <p:sp>
        <p:nvSpPr>
          <p:cNvPr id="10331" name="Line 25"/>
          <p:cNvSpPr>
            <a:spLocks noChangeShapeType="1"/>
          </p:cNvSpPr>
          <p:nvPr/>
        </p:nvSpPr>
        <p:spPr bwMode="auto">
          <a:xfrm flipV="1">
            <a:off x="3313114" y="5953126"/>
            <a:ext cx="0" cy="142875"/>
          </a:xfrm>
          <a:prstGeom prst="line">
            <a:avLst/>
          </a:prstGeom>
          <a:noFill/>
          <a:ln w="9525">
            <a:solidFill>
              <a:srgbClr val="000000"/>
            </a:solidFill>
            <a:round/>
            <a:headEnd/>
            <a:tailEnd/>
          </a:ln>
        </p:spPr>
        <p:txBody>
          <a:bodyPr/>
          <a:lstStyle/>
          <a:p>
            <a:endParaRPr lang="en-GB"/>
          </a:p>
        </p:txBody>
      </p:sp>
      <p:sp>
        <p:nvSpPr>
          <p:cNvPr id="10332" name="Line 26"/>
          <p:cNvSpPr>
            <a:spLocks noChangeShapeType="1"/>
          </p:cNvSpPr>
          <p:nvPr/>
        </p:nvSpPr>
        <p:spPr bwMode="auto">
          <a:xfrm flipV="1">
            <a:off x="3648076" y="5953126"/>
            <a:ext cx="0" cy="142875"/>
          </a:xfrm>
          <a:prstGeom prst="line">
            <a:avLst/>
          </a:prstGeom>
          <a:noFill/>
          <a:ln w="9525">
            <a:solidFill>
              <a:srgbClr val="000000"/>
            </a:solidFill>
            <a:round/>
            <a:headEnd/>
            <a:tailEnd/>
          </a:ln>
        </p:spPr>
        <p:txBody>
          <a:bodyPr/>
          <a:lstStyle/>
          <a:p>
            <a:endParaRPr lang="en-GB"/>
          </a:p>
        </p:txBody>
      </p:sp>
      <p:sp>
        <p:nvSpPr>
          <p:cNvPr id="10333" name="Line 27"/>
          <p:cNvSpPr>
            <a:spLocks noChangeShapeType="1"/>
          </p:cNvSpPr>
          <p:nvPr/>
        </p:nvSpPr>
        <p:spPr bwMode="auto">
          <a:xfrm flipV="1">
            <a:off x="3981451" y="5953126"/>
            <a:ext cx="1588" cy="142875"/>
          </a:xfrm>
          <a:prstGeom prst="line">
            <a:avLst/>
          </a:prstGeom>
          <a:noFill/>
          <a:ln w="9525">
            <a:solidFill>
              <a:srgbClr val="000000"/>
            </a:solidFill>
            <a:round/>
            <a:headEnd/>
            <a:tailEnd/>
          </a:ln>
        </p:spPr>
        <p:txBody>
          <a:bodyPr/>
          <a:lstStyle/>
          <a:p>
            <a:endParaRPr lang="en-GB"/>
          </a:p>
        </p:txBody>
      </p:sp>
      <p:sp>
        <p:nvSpPr>
          <p:cNvPr id="10334" name="Line 28"/>
          <p:cNvSpPr>
            <a:spLocks noChangeShapeType="1"/>
          </p:cNvSpPr>
          <p:nvPr/>
        </p:nvSpPr>
        <p:spPr bwMode="auto">
          <a:xfrm flipV="1">
            <a:off x="4314826" y="5953126"/>
            <a:ext cx="3175" cy="142875"/>
          </a:xfrm>
          <a:prstGeom prst="line">
            <a:avLst/>
          </a:prstGeom>
          <a:noFill/>
          <a:ln w="9525">
            <a:solidFill>
              <a:srgbClr val="000000"/>
            </a:solidFill>
            <a:round/>
            <a:headEnd/>
            <a:tailEnd/>
          </a:ln>
        </p:spPr>
        <p:txBody>
          <a:bodyPr/>
          <a:lstStyle/>
          <a:p>
            <a:endParaRPr lang="en-GB"/>
          </a:p>
        </p:txBody>
      </p:sp>
      <p:sp>
        <p:nvSpPr>
          <p:cNvPr id="10335" name="Line 29"/>
          <p:cNvSpPr>
            <a:spLocks noChangeShapeType="1"/>
          </p:cNvSpPr>
          <p:nvPr/>
        </p:nvSpPr>
        <p:spPr bwMode="auto">
          <a:xfrm flipV="1">
            <a:off x="4651376" y="5808663"/>
            <a:ext cx="0" cy="287338"/>
          </a:xfrm>
          <a:prstGeom prst="line">
            <a:avLst/>
          </a:prstGeom>
          <a:noFill/>
          <a:ln w="12700">
            <a:solidFill>
              <a:srgbClr val="000000"/>
            </a:solidFill>
            <a:round/>
            <a:headEnd/>
            <a:tailEnd/>
          </a:ln>
        </p:spPr>
        <p:txBody>
          <a:bodyPr/>
          <a:lstStyle/>
          <a:p>
            <a:endParaRPr lang="en-GB"/>
          </a:p>
        </p:txBody>
      </p:sp>
      <p:sp>
        <p:nvSpPr>
          <p:cNvPr id="10312" name="Line 41"/>
          <p:cNvSpPr>
            <a:spLocks noChangeShapeType="1"/>
          </p:cNvSpPr>
          <p:nvPr/>
        </p:nvSpPr>
        <p:spPr bwMode="auto">
          <a:xfrm>
            <a:off x="1292225" y="5624512"/>
            <a:ext cx="109538" cy="0"/>
          </a:xfrm>
          <a:prstGeom prst="line">
            <a:avLst/>
          </a:prstGeom>
          <a:noFill/>
          <a:ln w="9525">
            <a:solidFill>
              <a:srgbClr val="000000"/>
            </a:solidFill>
            <a:round/>
            <a:headEnd/>
            <a:tailEnd/>
          </a:ln>
        </p:spPr>
        <p:txBody>
          <a:bodyPr/>
          <a:lstStyle/>
          <a:p>
            <a:endParaRPr lang="en-GB"/>
          </a:p>
        </p:txBody>
      </p:sp>
      <p:sp>
        <p:nvSpPr>
          <p:cNvPr id="10314" name="Line 30"/>
          <p:cNvSpPr>
            <a:spLocks noChangeShapeType="1"/>
          </p:cNvSpPr>
          <p:nvPr/>
        </p:nvSpPr>
        <p:spPr bwMode="auto">
          <a:xfrm>
            <a:off x="1292225" y="5857875"/>
            <a:ext cx="109538" cy="0"/>
          </a:xfrm>
          <a:prstGeom prst="line">
            <a:avLst/>
          </a:prstGeom>
          <a:noFill/>
          <a:ln w="9525">
            <a:solidFill>
              <a:srgbClr val="000000"/>
            </a:solidFill>
            <a:round/>
            <a:headEnd/>
            <a:tailEnd/>
          </a:ln>
        </p:spPr>
        <p:txBody>
          <a:bodyPr/>
          <a:lstStyle/>
          <a:p>
            <a:endParaRPr lang="en-GB"/>
          </a:p>
        </p:txBody>
      </p:sp>
      <p:sp>
        <p:nvSpPr>
          <p:cNvPr id="10315" name="Line 31"/>
          <p:cNvSpPr>
            <a:spLocks noChangeShapeType="1"/>
          </p:cNvSpPr>
          <p:nvPr/>
        </p:nvSpPr>
        <p:spPr bwMode="auto">
          <a:xfrm>
            <a:off x="1292225" y="5395912"/>
            <a:ext cx="109538" cy="0"/>
          </a:xfrm>
          <a:prstGeom prst="line">
            <a:avLst/>
          </a:prstGeom>
          <a:noFill/>
          <a:ln w="9525">
            <a:solidFill>
              <a:srgbClr val="000000"/>
            </a:solidFill>
            <a:round/>
            <a:headEnd/>
            <a:tailEnd/>
          </a:ln>
        </p:spPr>
        <p:txBody>
          <a:bodyPr/>
          <a:lstStyle/>
          <a:p>
            <a:endParaRPr lang="en-GB"/>
          </a:p>
        </p:txBody>
      </p:sp>
      <p:sp>
        <p:nvSpPr>
          <p:cNvPr id="10316" name="Line 32"/>
          <p:cNvSpPr>
            <a:spLocks noChangeShapeType="1"/>
          </p:cNvSpPr>
          <p:nvPr/>
        </p:nvSpPr>
        <p:spPr bwMode="auto">
          <a:xfrm>
            <a:off x="1292225" y="5162552"/>
            <a:ext cx="109538" cy="0"/>
          </a:xfrm>
          <a:prstGeom prst="line">
            <a:avLst/>
          </a:prstGeom>
          <a:noFill/>
          <a:ln w="9525">
            <a:solidFill>
              <a:srgbClr val="000000"/>
            </a:solidFill>
            <a:round/>
            <a:headEnd/>
            <a:tailEnd/>
          </a:ln>
        </p:spPr>
        <p:txBody>
          <a:bodyPr/>
          <a:lstStyle/>
          <a:p>
            <a:endParaRPr lang="en-GB"/>
          </a:p>
        </p:txBody>
      </p:sp>
      <p:sp>
        <p:nvSpPr>
          <p:cNvPr id="10269" name="Text Box 71"/>
          <p:cNvSpPr txBox="1">
            <a:spLocks noChangeArrowheads="1"/>
          </p:cNvSpPr>
          <p:nvPr/>
        </p:nvSpPr>
        <p:spPr bwMode="auto">
          <a:xfrm>
            <a:off x="228600" y="381000"/>
            <a:ext cx="8686800" cy="990600"/>
          </a:xfrm>
          <a:prstGeom prst="rect">
            <a:avLst/>
          </a:prstGeom>
          <a:noFill/>
          <a:ln w="9525">
            <a:noFill/>
            <a:miter lim="800000"/>
            <a:headEnd/>
            <a:tailEnd/>
          </a:ln>
        </p:spPr>
        <p:txBody>
          <a:bodyPr anchor="ctr"/>
          <a:lstStyle/>
          <a:p>
            <a:pPr>
              <a:spcBef>
                <a:spcPct val="50000"/>
              </a:spcBef>
            </a:pPr>
            <a:r>
              <a:rPr lang="en-US" altLang="zh-CN" sz="3600" b="1" dirty="0" smtClean="0">
                <a:ea typeface="SimSun" pitchFamily="2" charset="-122"/>
              </a:rPr>
              <a:t>Graph of reading (g) </a:t>
            </a:r>
            <a:r>
              <a:rPr lang="en-US" altLang="zh-CN" sz="3600" b="1" dirty="0" err="1" smtClean="0">
                <a:ea typeface="SimSun" pitchFamily="2" charset="-122"/>
              </a:rPr>
              <a:t>vs</a:t>
            </a:r>
            <a:r>
              <a:rPr lang="en-US" altLang="zh-CN" sz="3600" b="1" dirty="0" smtClean="0">
                <a:ea typeface="SimSun" pitchFamily="2" charset="-122"/>
              </a:rPr>
              <a:t> water added (g)</a:t>
            </a:r>
            <a:endParaRPr lang="en-US" altLang="zh-CN" sz="3600" b="1" dirty="0">
              <a:ea typeface="SimSun" pitchFamily="2" charset="-122"/>
            </a:endParaRPr>
          </a:p>
        </p:txBody>
      </p:sp>
      <p:cxnSp>
        <p:nvCxnSpPr>
          <p:cNvPr id="100" name="Straight Arrow Connector 99"/>
          <p:cNvCxnSpPr/>
          <p:nvPr/>
        </p:nvCxnSpPr>
        <p:spPr>
          <a:xfrm rot="5400000" flipH="1" flipV="1">
            <a:off x="4915694" y="2475706"/>
            <a:ext cx="1588" cy="7242175"/>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flipH="1" flipV="1">
            <a:off x="-1077518" y="3740550"/>
            <a:ext cx="4741867" cy="3969"/>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8" name="Line 25"/>
          <p:cNvSpPr>
            <a:spLocks noChangeShapeType="1"/>
          </p:cNvSpPr>
          <p:nvPr/>
        </p:nvSpPr>
        <p:spPr bwMode="auto">
          <a:xfrm flipV="1">
            <a:off x="4983163" y="5935663"/>
            <a:ext cx="0" cy="142875"/>
          </a:xfrm>
          <a:prstGeom prst="line">
            <a:avLst/>
          </a:prstGeom>
          <a:noFill/>
          <a:ln w="9525">
            <a:solidFill>
              <a:srgbClr val="000000"/>
            </a:solidFill>
            <a:round/>
            <a:headEnd/>
            <a:tailEnd/>
          </a:ln>
        </p:spPr>
        <p:txBody>
          <a:bodyPr/>
          <a:lstStyle/>
          <a:p>
            <a:endParaRPr lang="en-GB"/>
          </a:p>
        </p:txBody>
      </p:sp>
      <p:sp>
        <p:nvSpPr>
          <p:cNvPr id="69" name="Line 26"/>
          <p:cNvSpPr>
            <a:spLocks noChangeShapeType="1"/>
          </p:cNvSpPr>
          <p:nvPr/>
        </p:nvSpPr>
        <p:spPr bwMode="auto">
          <a:xfrm flipV="1">
            <a:off x="5318125" y="5935663"/>
            <a:ext cx="0" cy="142875"/>
          </a:xfrm>
          <a:prstGeom prst="line">
            <a:avLst/>
          </a:prstGeom>
          <a:noFill/>
          <a:ln w="9525">
            <a:solidFill>
              <a:srgbClr val="000000"/>
            </a:solidFill>
            <a:round/>
            <a:headEnd/>
            <a:tailEnd/>
          </a:ln>
        </p:spPr>
        <p:txBody>
          <a:bodyPr/>
          <a:lstStyle/>
          <a:p>
            <a:endParaRPr lang="en-GB"/>
          </a:p>
        </p:txBody>
      </p:sp>
      <p:sp>
        <p:nvSpPr>
          <p:cNvPr id="70" name="Line 27"/>
          <p:cNvSpPr>
            <a:spLocks noChangeShapeType="1"/>
          </p:cNvSpPr>
          <p:nvPr/>
        </p:nvSpPr>
        <p:spPr bwMode="auto">
          <a:xfrm flipV="1">
            <a:off x="5651500" y="5935663"/>
            <a:ext cx="1588" cy="142875"/>
          </a:xfrm>
          <a:prstGeom prst="line">
            <a:avLst/>
          </a:prstGeom>
          <a:noFill/>
          <a:ln w="9525">
            <a:solidFill>
              <a:srgbClr val="000000"/>
            </a:solidFill>
            <a:round/>
            <a:headEnd/>
            <a:tailEnd/>
          </a:ln>
        </p:spPr>
        <p:txBody>
          <a:bodyPr/>
          <a:lstStyle/>
          <a:p>
            <a:endParaRPr lang="en-GB"/>
          </a:p>
        </p:txBody>
      </p:sp>
      <p:sp>
        <p:nvSpPr>
          <p:cNvPr id="71" name="Line 28"/>
          <p:cNvSpPr>
            <a:spLocks noChangeShapeType="1"/>
          </p:cNvSpPr>
          <p:nvPr/>
        </p:nvSpPr>
        <p:spPr bwMode="auto">
          <a:xfrm flipV="1">
            <a:off x="5984875" y="5935663"/>
            <a:ext cx="3175" cy="142875"/>
          </a:xfrm>
          <a:prstGeom prst="line">
            <a:avLst/>
          </a:prstGeom>
          <a:noFill/>
          <a:ln w="9525">
            <a:solidFill>
              <a:srgbClr val="000000"/>
            </a:solidFill>
            <a:round/>
            <a:headEnd/>
            <a:tailEnd/>
          </a:ln>
        </p:spPr>
        <p:txBody>
          <a:bodyPr/>
          <a:lstStyle/>
          <a:p>
            <a:endParaRPr lang="en-GB"/>
          </a:p>
        </p:txBody>
      </p:sp>
      <p:sp>
        <p:nvSpPr>
          <p:cNvPr id="72" name="Line 29"/>
          <p:cNvSpPr>
            <a:spLocks noChangeShapeType="1"/>
          </p:cNvSpPr>
          <p:nvPr/>
        </p:nvSpPr>
        <p:spPr bwMode="auto">
          <a:xfrm flipV="1">
            <a:off x="6321425" y="5798820"/>
            <a:ext cx="0" cy="287338"/>
          </a:xfrm>
          <a:prstGeom prst="line">
            <a:avLst/>
          </a:prstGeom>
          <a:noFill/>
          <a:ln w="12700">
            <a:solidFill>
              <a:srgbClr val="000000"/>
            </a:solidFill>
            <a:round/>
            <a:headEnd/>
            <a:tailEnd/>
          </a:ln>
        </p:spPr>
        <p:txBody>
          <a:bodyPr/>
          <a:lstStyle/>
          <a:p>
            <a:endParaRPr lang="en-GB"/>
          </a:p>
        </p:txBody>
      </p:sp>
      <p:sp>
        <p:nvSpPr>
          <p:cNvPr id="73" name="Text Box 13"/>
          <p:cNvSpPr txBox="1">
            <a:spLocks noChangeArrowheads="1"/>
          </p:cNvSpPr>
          <p:nvPr/>
        </p:nvSpPr>
        <p:spPr bwMode="auto">
          <a:xfrm>
            <a:off x="5940425" y="6096000"/>
            <a:ext cx="792163" cy="403225"/>
          </a:xfrm>
          <a:prstGeom prst="rect">
            <a:avLst/>
          </a:prstGeom>
          <a:noFill/>
          <a:ln w="9525">
            <a:noFill/>
            <a:miter lim="800000"/>
            <a:headEnd/>
            <a:tailEnd/>
          </a:ln>
        </p:spPr>
        <p:txBody>
          <a:bodyPr/>
          <a:lstStyle/>
          <a:p>
            <a:r>
              <a:rPr lang="en-US" altLang="zh-CN" sz="2000" dirty="0" smtClean="0">
                <a:ea typeface="SimSun" pitchFamily="2" charset="-122"/>
              </a:rPr>
              <a:t>3000</a:t>
            </a:r>
            <a:endParaRPr lang="en-SG" sz="2000" dirty="0"/>
          </a:p>
        </p:txBody>
      </p:sp>
      <p:sp>
        <p:nvSpPr>
          <p:cNvPr id="74" name="TextBox 73"/>
          <p:cNvSpPr txBox="1"/>
          <p:nvPr/>
        </p:nvSpPr>
        <p:spPr>
          <a:xfrm rot="16200000">
            <a:off x="-1685956" y="3114645"/>
            <a:ext cx="4038600" cy="400110"/>
          </a:xfrm>
          <a:prstGeom prst="rect">
            <a:avLst/>
          </a:prstGeom>
          <a:noFill/>
        </p:spPr>
        <p:txBody>
          <a:bodyPr wrap="square" rtlCol="0">
            <a:spAutoFit/>
          </a:bodyPr>
          <a:lstStyle/>
          <a:p>
            <a:r>
              <a:rPr lang="en-US" altLang="zh-CN" sz="2000" dirty="0" smtClean="0">
                <a:ea typeface="SimSun" pitchFamily="2" charset="-122"/>
              </a:rPr>
              <a:t>Reading on the weighing scale (g)</a:t>
            </a:r>
            <a:endParaRPr lang="en-SG" sz="2000" dirty="0" smtClean="0"/>
          </a:p>
        </p:txBody>
      </p:sp>
      <p:sp>
        <p:nvSpPr>
          <p:cNvPr id="75" name="TextBox 74"/>
          <p:cNvSpPr txBox="1"/>
          <p:nvPr/>
        </p:nvSpPr>
        <p:spPr>
          <a:xfrm>
            <a:off x="7162800" y="6096000"/>
            <a:ext cx="1828800" cy="707886"/>
          </a:xfrm>
          <a:prstGeom prst="rect">
            <a:avLst/>
          </a:prstGeom>
          <a:noFill/>
        </p:spPr>
        <p:txBody>
          <a:bodyPr wrap="square" rtlCol="0">
            <a:spAutoFit/>
          </a:bodyPr>
          <a:lstStyle/>
          <a:p>
            <a:r>
              <a:rPr lang="en-US" altLang="zh-CN" sz="2000" dirty="0" smtClean="0">
                <a:ea typeface="SimSun" pitchFamily="2" charset="-122"/>
              </a:rPr>
              <a:t>Mass of water </a:t>
            </a:r>
          </a:p>
          <a:p>
            <a:r>
              <a:rPr lang="en-US" altLang="zh-CN" sz="2000" dirty="0" smtClean="0">
                <a:ea typeface="SimSun" pitchFamily="2" charset="-122"/>
              </a:rPr>
              <a:t>added (g)</a:t>
            </a:r>
            <a:endParaRPr lang="en-SG" sz="2000" dirty="0" smtClean="0"/>
          </a:p>
        </p:txBody>
      </p:sp>
      <p:cxnSp>
        <p:nvCxnSpPr>
          <p:cNvPr id="82" name="Straight Connector 81"/>
          <p:cNvCxnSpPr/>
          <p:nvPr/>
        </p:nvCxnSpPr>
        <p:spPr>
          <a:xfrm>
            <a:off x="1295400" y="4953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Line 41"/>
          <p:cNvSpPr>
            <a:spLocks noChangeShapeType="1"/>
          </p:cNvSpPr>
          <p:nvPr/>
        </p:nvSpPr>
        <p:spPr bwMode="auto">
          <a:xfrm>
            <a:off x="1292225" y="4481512"/>
            <a:ext cx="109538" cy="0"/>
          </a:xfrm>
          <a:prstGeom prst="line">
            <a:avLst/>
          </a:prstGeom>
          <a:noFill/>
          <a:ln w="9525">
            <a:solidFill>
              <a:srgbClr val="000000"/>
            </a:solidFill>
            <a:round/>
            <a:headEnd/>
            <a:tailEnd/>
          </a:ln>
        </p:spPr>
        <p:txBody>
          <a:bodyPr/>
          <a:lstStyle/>
          <a:p>
            <a:endParaRPr lang="en-GB"/>
          </a:p>
        </p:txBody>
      </p:sp>
      <p:sp>
        <p:nvSpPr>
          <p:cNvPr id="84" name="Line 30"/>
          <p:cNvSpPr>
            <a:spLocks noChangeShapeType="1"/>
          </p:cNvSpPr>
          <p:nvPr/>
        </p:nvSpPr>
        <p:spPr bwMode="auto">
          <a:xfrm>
            <a:off x="1292225" y="4714875"/>
            <a:ext cx="109538" cy="0"/>
          </a:xfrm>
          <a:prstGeom prst="line">
            <a:avLst/>
          </a:prstGeom>
          <a:noFill/>
          <a:ln w="9525">
            <a:solidFill>
              <a:srgbClr val="000000"/>
            </a:solidFill>
            <a:round/>
            <a:headEnd/>
            <a:tailEnd/>
          </a:ln>
        </p:spPr>
        <p:txBody>
          <a:bodyPr/>
          <a:lstStyle/>
          <a:p>
            <a:endParaRPr lang="en-GB"/>
          </a:p>
        </p:txBody>
      </p:sp>
      <p:sp>
        <p:nvSpPr>
          <p:cNvPr id="85" name="Line 31"/>
          <p:cNvSpPr>
            <a:spLocks noChangeShapeType="1"/>
          </p:cNvSpPr>
          <p:nvPr/>
        </p:nvSpPr>
        <p:spPr bwMode="auto">
          <a:xfrm>
            <a:off x="1292225" y="4252912"/>
            <a:ext cx="109538" cy="0"/>
          </a:xfrm>
          <a:prstGeom prst="line">
            <a:avLst/>
          </a:prstGeom>
          <a:noFill/>
          <a:ln w="9525">
            <a:solidFill>
              <a:srgbClr val="000000"/>
            </a:solidFill>
            <a:round/>
            <a:headEnd/>
            <a:tailEnd/>
          </a:ln>
        </p:spPr>
        <p:txBody>
          <a:bodyPr/>
          <a:lstStyle/>
          <a:p>
            <a:endParaRPr lang="en-GB"/>
          </a:p>
        </p:txBody>
      </p:sp>
      <p:sp>
        <p:nvSpPr>
          <p:cNvPr id="86" name="Line 32"/>
          <p:cNvSpPr>
            <a:spLocks noChangeShapeType="1"/>
          </p:cNvSpPr>
          <p:nvPr/>
        </p:nvSpPr>
        <p:spPr bwMode="auto">
          <a:xfrm>
            <a:off x="1292225" y="4019552"/>
            <a:ext cx="109538" cy="0"/>
          </a:xfrm>
          <a:prstGeom prst="line">
            <a:avLst/>
          </a:prstGeom>
          <a:noFill/>
          <a:ln w="9525">
            <a:solidFill>
              <a:srgbClr val="000000"/>
            </a:solidFill>
            <a:round/>
            <a:headEnd/>
            <a:tailEnd/>
          </a:ln>
        </p:spPr>
        <p:txBody>
          <a:bodyPr/>
          <a:lstStyle/>
          <a:p>
            <a:endParaRPr lang="en-GB"/>
          </a:p>
        </p:txBody>
      </p:sp>
      <p:cxnSp>
        <p:nvCxnSpPr>
          <p:cNvPr id="87" name="Straight Connector 86"/>
          <p:cNvCxnSpPr/>
          <p:nvPr/>
        </p:nvCxnSpPr>
        <p:spPr>
          <a:xfrm>
            <a:off x="1295400" y="3810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Line 41"/>
          <p:cNvSpPr>
            <a:spLocks noChangeShapeType="1"/>
          </p:cNvSpPr>
          <p:nvPr/>
        </p:nvSpPr>
        <p:spPr bwMode="auto">
          <a:xfrm>
            <a:off x="1292225" y="3338512"/>
            <a:ext cx="109538" cy="0"/>
          </a:xfrm>
          <a:prstGeom prst="line">
            <a:avLst/>
          </a:prstGeom>
          <a:noFill/>
          <a:ln w="9525">
            <a:solidFill>
              <a:srgbClr val="000000"/>
            </a:solidFill>
            <a:round/>
            <a:headEnd/>
            <a:tailEnd/>
          </a:ln>
        </p:spPr>
        <p:txBody>
          <a:bodyPr/>
          <a:lstStyle/>
          <a:p>
            <a:endParaRPr lang="en-GB"/>
          </a:p>
        </p:txBody>
      </p:sp>
      <p:sp>
        <p:nvSpPr>
          <p:cNvPr id="89" name="Line 30"/>
          <p:cNvSpPr>
            <a:spLocks noChangeShapeType="1"/>
          </p:cNvSpPr>
          <p:nvPr/>
        </p:nvSpPr>
        <p:spPr bwMode="auto">
          <a:xfrm>
            <a:off x="1292225" y="3571875"/>
            <a:ext cx="109538" cy="0"/>
          </a:xfrm>
          <a:prstGeom prst="line">
            <a:avLst/>
          </a:prstGeom>
          <a:noFill/>
          <a:ln w="9525">
            <a:solidFill>
              <a:srgbClr val="000000"/>
            </a:solidFill>
            <a:round/>
            <a:headEnd/>
            <a:tailEnd/>
          </a:ln>
        </p:spPr>
        <p:txBody>
          <a:bodyPr/>
          <a:lstStyle/>
          <a:p>
            <a:endParaRPr lang="en-GB"/>
          </a:p>
        </p:txBody>
      </p:sp>
      <p:sp>
        <p:nvSpPr>
          <p:cNvPr id="90" name="Line 31"/>
          <p:cNvSpPr>
            <a:spLocks noChangeShapeType="1"/>
          </p:cNvSpPr>
          <p:nvPr/>
        </p:nvSpPr>
        <p:spPr bwMode="auto">
          <a:xfrm>
            <a:off x="1292225" y="3109912"/>
            <a:ext cx="109538" cy="0"/>
          </a:xfrm>
          <a:prstGeom prst="line">
            <a:avLst/>
          </a:prstGeom>
          <a:noFill/>
          <a:ln w="9525">
            <a:solidFill>
              <a:srgbClr val="000000"/>
            </a:solidFill>
            <a:round/>
            <a:headEnd/>
            <a:tailEnd/>
          </a:ln>
        </p:spPr>
        <p:txBody>
          <a:bodyPr/>
          <a:lstStyle/>
          <a:p>
            <a:endParaRPr lang="en-GB"/>
          </a:p>
        </p:txBody>
      </p:sp>
      <p:sp>
        <p:nvSpPr>
          <p:cNvPr id="91" name="Line 32"/>
          <p:cNvSpPr>
            <a:spLocks noChangeShapeType="1"/>
          </p:cNvSpPr>
          <p:nvPr/>
        </p:nvSpPr>
        <p:spPr bwMode="auto">
          <a:xfrm>
            <a:off x="1292225" y="2876552"/>
            <a:ext cx="109538" cy="0"/>
          </a:xfrm>
          <a:prstGeom prst="line">
            <a:avLst/>
          </a:prstGeom>
          <a:noFill/>
          <a:ln w="9525">
            <a:solidFill>
              <a:srgbClr val="000000"/>
            </a:solidFill>
            <a:round/>
            <a:headEnd/>
            <a:tailEnd/>
          </a:ln>
        </p:spPr>
        <p:txBody>
          <a:bodyPr/>
          <a:lstStyle/>
          <a:p>
            <a:endParaRPr lang="en-GB"/>
          </a:p>
        </p:txBody>
      </p:sp>
      <p:cxnSp>
        <p:nvCxnSpPr>
          <p:cNvPr id="92" name="Straight Connector 91"/>
          <p:cNvCxnSpPr/>
          <p:nvPr/>
        </p:nvCxnSpPr>
        <p:spPr>
          <a:xfrm>
            <a:off x="1295400" y="2667000"/>
            <a:ext cx="2286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Line 41"/>
          <p:cNvSpPr>
            <a:spLocks noChangeShapeType="1"/>
          </p:cNvSpPr>
          <p:nvPr/>
        </p:nvSpPr>
        <p:spPr bwMode="auto">
          <a:xfrm>
            <a:off x="1292225" y="2195512"/>
            <a:ext cx="109538" cy="0"/>
          </a:xfrm>
          <a:prstGeom prst="line">
            <a:avLst/>
          </a:prstGeom>
          <a:noFill/>
          <a:ln w="9525">
            <a:solidFill>
              <a:srgbClr val="000000"/>
            </a:solidFill>
            <a:round/>
            <a:headEnd/>
            <a:tailEnd/>
          </a:ln>
        </p:spPr>
        <p:txBody>
          <a:bodyPr/>
          <a:lstStyle/>
          <a:p>
            <a:endParaRPr lang="en-GB"/>
          </a:p>
        </p:txBody>
      </p:sp>
      <p:sp>
        <p:nvSpPr>
          <p:cNvPr id="94" name="Line 30"/>
          <p:cNvSpPr>
            <a:spLocks noChangeShapeType="1"/>
          </p:cNvSpPr>
          <p:nvPr/>
        </p:nvSpPr>
        <p:spPr bwMode="auto">
          <a:xfrm>
            <a:off x="1292225" y="2428875"/>
            <a:ext cx="109538" cy="0"/>
          </a:xfrm>
          <a:prstGeom prst="line">
            <a:avLst/>
          </a:prstGeom>
          <a:noFill/>
          <a:ln w="9525">
            <a:solidFill>
              <a:srgbClr val="000000"/>
            </a:solidFill>
            <a:round/>
            <a:headEnd/>
            <a:tailEnd/>
          </a:ln>
        </p:spPr>
        <p:txBody>
          <a:bodyPr/>
          <a:lstStyle/>
          <a:p>
            <a:endParaRPr lang="en-GB"/>
          </a:p>
        </p:txBody>
      </p:sp>
      <p:sp>
        <p:nvSpPr>
          <p:cNvPr id="95" name="Line 31"/>
          <p:cNvSpPr>
            <a:spLocks noChangeShapeType="1"/>
          </p:cNvSpPr>
          <p:nvPr/>
        </p:nvSpPr>
        <p:spPr bwMode="auto">
          <a:xfrm>
            <a:off x="1292225" y="1966912"/>
            <a:ext cx="109538" cy="0"/>
          </a:xfrm>
          <a:prstGeom prst="line">
            <a:avLst/>
          </a:prstGeom>
          <a:noFill/>
          <a:ln w="9525">
            <a:solidFill>
              <a:srgbClr val="000000"/>
            </a:solidFill>
            <a:round/>
            <a:headEnd/>
            <a:tailEnd/>
          </a:ln>
        </p:spPr>
        <p:txBody>
          <a:bodyPr/>
          <a:lstStyle/>
          <a:p>
            <a:endParaRPr lang="en-GB"/>
          </a:p>
        </p:txBody>
      </p:sp>
      <p:sp>
        <p:nvSpPr>
          <p:cNvPr id="96" name="Line 32"/>
          <p:cNvSpPr>
            <a:spLocks noChangeShapeType="1"/>
          </p:cNvSpPr>
          <p:nvPr/>
        </p:nvSpPr>
        <p:spPr bwMode="auto">
          <a:xfrm>
            <a:off x="1292225" y="1733552"/>
            <a:ext cx="109538" cy="0"/>
          </a:xfrm>
          <a:prstGeom prst="line">
            <a:avLst/>
          </a:prstGeom>
          <a:noFill/>
          <a:ln w="9525">
            <a:solidFill>
              <a:srgbClr val="000000"/>
            </a:solidFill>
            <a:round/>
            <a:headEnd/>
            <a:tailEnd/>
          </a:ln>
        </p:spPr>
        <p:txBody>
          <a:bodyPr/>
          <a:lstStyle/>
          <a:p>
            <a:endParaRPr lang="en-GB"/>
          </a:p>
        </p:txBody>
      </p:sp>
      <p:sp>
        <p:nvSpPr>
          <p:cNvPr id="101" name="Text Box 11"/>
          <p:cNvSpPr txBox="1">
            <a:spLocks noChangeArrowheads="1"/>
          </p:cNvSpPr>
          <p:nvPr/>
        </p:nvSpPr>
        <p:spPr bwMode="auto">
          <a:xfrm>
            <a:off x="533400" y="2438400"/>
            <a:ext cx="874713" cy="401638"/>
          </a:xfrm>
          <a:prstGeom prst="rect">
            <a:avLst/>
          </a:prstGeom>
          <a:noFill/>
          <a:ln w="9525">
            <a:noFill/>
            <a:miter lim="800000"/>
            <a:headEnd/>
            <a:tailEnd/>
          </a:ln>
        </p:spPr>
        <p:txBody>
          <a:bodyPr/>
          <a:lstStyle/>
          <a:p>
            <a:r>
              <a:rPr lang="en-US" altLang="zh-CN" sz="2000" dirty="0" smtClean="0">
                <a:ea typeface="SimSun" pitchFamily="2" charset="-122"/>
              </a:rPr>
              <a:t>3000</a:t>
            </a:r>
            <a:endParaRPr lang="en-SG" sz="2000" dirty="0"/>
          </a:p>
        </p:txBody>
      </p:sp>
      <p:sp>
        <p:nvSpPr>
          <p:cNvPr id="102" name="Line 44"/>
          <p:cNvSpPr>
            <a:spLocks noChangeShapeType="1"/>
          </p:cNvSpPr>
          <p:nvPr/>
        </p:nvSpPr>
        <p:spPr bwMode="auto">
          <a:xfrm>
            <a:off x="1295400" y="4953000"/>
            <a:ext cx="5976937" cy="0"/>
          </a:xfrm>
          <a:prstGeom prst="line">
            <a:avLst/>
          </a:prstGeom>
          <a:noFill/>
          <a:ln w="9525">
            <a:solidFill>
              <a:schemeClr val="tx1"/>
            </a:solidFill>
            <a:prstDash val="dash"/>
            <a:round/>
            <a:headEnd/>
            <a:tailEnd/>
          </a:ln>
        </p:spPr>
        <p:txBody>
          <a:bodyPr/>
          <a:lstStyle/>
          <a:p>
            <a:endParaRPr lang="en-GB"/>
          </a:p>
        </p:txBody>
      </p:sp>
      <p:sp>
        <p:nvSpPr>
          <p:cNvPr id="103" name="Line 54"/>
          <p:cNvSpPr>
            <a:spLocks noChangeShapeType="1"/>
          </p:cNvSpPr>
          <p:nvPr/>
        </p:nvSpPr>
        <p:spPr bwMode="auto">
          <a:xfrm flipH="1">
            <a:off x="1295400" y="2667000"/>
            <a:ext cx="6019800" cy="0"/>
          </a:xfrm>
          <a:prstGeom prst="line">
            <a:avLst/>
          </a:prstGeom>
          <a:noFill/>
          <a:ln w="9525">
            <a:solidFill>
              <a:schemeClr val="tx1"/>
            </a:solidFill>
            <a:prstDash val="dash"/>
            <a:round/>
            <a:headEnd/>
            <a:tailEnd/>
          </a:ln>
        </p:spPr>
        <p:txBody>
          <a:bodyPr/>
          <a:lstStyle/>
          <a:p>
            <a:endParaRPr lang="en-GB"/>
          </a:p>
        </p:txBody>
      </p:sp>
      <p:grpSp>
        <p:nvGrpSpPr>
          <p:cNvPr id="105" name="Group 15"/>
          <p:cNvGrpSpPr>
            <a:grpSpLocks/>
          </p:cNvGrpSpPr>
          <p:nvPr/>
        </p:nvGrpSpPr>
        <p:grpSpPr bwMode="auto">
          <a:xfrm>
            <a:off x="228600" y="5486397"/>
            <a:ext cx="1169988" cy="830263"/>
            <a:chOff x="136" y="3346"/>
            <a:chExt cx="737" cy="523"/>
          </a:xfrm>
        </p:grpSpPr>
        <p:sp>
          <p:nvSpPr>
            <p:cNvPr id="106" name="Oval 16"/>
            <p:cNvSpPr>
              <a:spLocks noChangeArrowheads="1"/>
            </p:cNvSpPr>
            <p:nvPr/>
          </p:nvSpPr>
          <p:spPr bwMode="auto">
            <a:xfrm>
              <a:off x="728" y="3353"/>
              <a:ext cx="145" cy="145"/>
            </a:xfrm>
            <a:prstGeom prst="ellipse">
              <a:avLst/>
            </a:prstGeom>
            <a:noFill/>
            <a:ln w="9525">
              <a:solidFill>
                <a:srgbClr val="993300"/>
              </a:solidFill>
              <a:round/>
              <a:headEnd/>
              <a:tailEnd/>
            </a:ln>
          </p:spPr>
          <p:txBody>
            <a:bodyPr wrap="none" anchor="ctr"/>
            <a:lstStyle/>
            <a:p>
              <a:endParaRPr lang="en-SG"/>
            </a:p>
          </p:txBody>
        </p:sp>
        <p:sp>
          <p:nvSpPr>
            <p:cNvPr id="107" name="Text Box 17"/>
            <p:cNvSpPr txBox="1">
              <a:spLocks noChangeArrowheads="1"/>
            </p:cNvSpPr>
            <p:nvPr/>
          </p:nvSpPr>
          <p:spPr bwMode="auto">
            <a:xfrm>
              <a:off x="136" y="3346"/>
              <a:ext cx="596" cy="523"/>
            </a:xfrm>
            <a:prstGeom prst="rect">
              <a:avLst/>
            </a:prstGeom>
            <a:noFill/>
            <a:ln w="9525">
              <a:noFill/>
              <a:miter lim="800000"/>
              <a:headEnd/>
              <a:tailEnd/>
            </a:ln>
          </p:spPr>
          <p:txBody>
            <a:bodyPr wrap="none">
              <a:spAutoFit/>
            </a:bodyPr>
            <a:lstStyle/>
            <a:p>
              <a:r>
                <a:rPr lang="en-SG" dirty="0"/>
                <a:t>Initial </a:t>
              </a:r>
              <a:endParaRPr lang="en-SG" dirty="0" smtClean="0"/>
            </a:p>
            <a:p>
              <a:r>
                <a:rPr lang="en-SG" dirty="0" smtClean="0"/>
                <a:t>Reading</a:t>
              </a:r>
            </a:p>
            <a:p>
              <a:r>
                <a:rPr lang="en-SG" dirty="0" smtClean="0"/>
                <a:t>400 g</a:t>
              </a:r>
              <a:endParaRPr lang="en-SG" dirty="0"/>
            </a:p>
          </p:txBody>
        </p:sp>
        <p:sp>
          <p:nvSpPr>
            <p:cNvPr id="108" name="Line 18"/>
            <p:cNvSpPr>
              <a:spLocks noChangeShapeType="1"/>
            </p:cNvSpPr>
            <p:nvPr/>
          </p:nvSpPr>
          <p:spPr bwMode="auto">
            <a:xfrm flipV="1">
              <a:off x="568" y="3436"/>
              <a:ext cx="248" cy="54"/>
            </a:xfrm>
            <a:prstGeom prst="line">
              <a:avLst/>
            </a:prstGeom>
            <a:noFill/>
            <a:ln w="9525">
              <a:solidFill>
                <a:schemeClr val="tx1"/>
              </a:solidFill>
              <a:round/>
              <a:headEnd/>
              <a:tailEnd type="triangle" w="med" len="med"/>
            </a:ln>
          </p:spPr>
          <p:txBody>
            <a:bodyPr/>
            <a:lstStyle/>
            <a:p>
              <a:endParaRPr lang="en-GB"/>
            </a:p>
          </p:txBody>
        </p:sp>
      </p:grpSp>
      <p:sp>
        <p:nvSpPr>
          <p:cNvPr id="109" name="Line 42"/>
          <p:cNvSpPr>
            <a:spLocks noChangeShapeType="1"/>
          </p:cNvSpPr>
          <p:nvPr/>
        </p:nvSpPr>
        <p:spPr bwMode="auto">
          <a:xfrm flipV="1">
            <a:off x="1304925" y="1676400"/>
            <a:ext cx="5781675" cy="3935768"/>
          </a:xfrm>
          <a:prstGeom prst="line">
            <a:avLst/>
          </a:prstGeom>
          <a:noFill/>
          <a:ln w="38100">
            <a:solidFill>
              <a:schemeClr val="accent2">
                <a:lumMod val="60000"/>
                <a:lumOff val="40000"/>
              </a:schemeClr>
            </a:solidFill>
            <a:round/>
            <a:headEnd/>
            <a:tailEnd/>
          </a:ln>
        </p:spPr>
        <p:txBody>
          <a:bodyPr/>
          <a:lstStyle/>
          <a:p>
            <a:endParaRPr lang="en-GB"/>
          </a:p>
        </p:txBody>
      </p:sp>
      <p:sp>
        <p:nvSpPr>
          <p:cNvPr id="110" name="Line 45"/>
          <p:cNvSpPr>
            <a:spLocks noChangeShapeType="1"/>
          </p:cNvSpPr>
          <p:nvPr/>
        </p:nvSpPr>
        <p:spPr bwMode="auto">
          <a:xfrm flipV="1">
            <a:off x="2312849" y="6083121"/>
            <a:ext cx="0" cy="288925"/>
          </a:xfrm>
          <a:prstGeom prst="line">
            <a:avLst/>
          </a:prstGeom>
          <a:noFill/>
          <a:ln w="9525">
            <a:solidFill>
              <a:schemeClr val="tx1"/>
            </a:solidFill>
            <a:round/>
            <a:headEnd/>
            <a:tailEnd type="triangle" w="med" len="med"/>
          </a:ln>
        </p:spPr>
        <p:txBody>
          <a:bodyPr/>
          <a:lstStyle/>
          <a:p>
            <a:endParaRPr lang="en-GB"/>
          </a:p>
        </p:txBody>
      </p:sp>
      <p:sp>
        <p:nvSpPr>
          <p:cNvPr id="111" name="Text Box 46"/>
          <p:cNvSpPr txBox="1">
            <a:spLocks noChangeArrowheads="1"/>
          </p:cNvSpPr>
          <p:nvPr/>
        </p:nvSpPr>
        <p:spPr bwMode="auto">
          <a:xfrm>
            <a:off x="1390650" y="6324600"/>
            <a:ext cx="2419350" cy="523220"/>
          </a:xfrm>
          <a:prstGeom prst="rect">
            <a:avLst/>
          </a:prstGeom>
          <a:noFill/>
          <a:ln w="9525">
            <a:noFill/>
            <a:miter lim="800000"/>
            <a:headEnd/>
            <a:tailEnd/>
          </a:ln>
        </p:spPr>
        <p:txBody>
          <a:bodyPr>
            <a:spAutoFit/>
          </a:bodyPr>
          <a:lstStyle/>
          <a:p>
            <a:r>
              <a:rPr lang="en-SG" sz="1400" dirty="0"/>
              <a:t>Water level </a:t>
            </a:r>
            <a:r>
              <a:rPr lang="en-SG" sz="1400" dirty="0" smtClean="0"/>
              <a:t>touching </a:t>
            </a:r>
            <a:r>
              <a:rPr lang="en-SG" sz="1400" dirty="0"/>
              <a:t>the bottom surface of the object</a:t>
            </a:r>
          </a:p>
        </p:txBody>
      </p:sp>
      <p:sp>
        <p:nvSpPr>
          <p:cNvPr id="112" name="Oval 47"/>
          <p:cNvSpPr>
            <a:spLocks noChangeArrowheads="1"/>
          </p:cNvSpPr>
          <p:nvPr/>
        </p:nvSpPr>
        <p:spPr bwMode="auto">
          <a:xfrm>
            <a:off x="2184400" y="4832350"/>
            <a:ext cx="230187" cy="230187"/>
          </a:xfrm>
          <a:prstGeom prst="ellipse">
            <a:avLst/>
          </a:prstGeom>
          <a:noFill/>
          <a:ln w="9525">
            <a:solidFill>
              <a:srgbClr val="993300"/>
            </a:solidFill>
            <a:round/>
            <a:headEnd/>
            <a:tailEnd/>
          </a:ln>
        </p:spPr>
        <p:txBody>
          <a:bodyPr wrap="none" anchor="ctr"/>
          <a:lstStyle/>
          <a:p>
            <a:endParaRPr lang="en-SG"/>
          </a:p>
        </p:txBody>
      </p:sp>
      <p:sp>
        <p:nvSpPr>
          <p:cNvPr id="113" name="Line 48"/>
          <p:cNvSpPr>
            <a:spLocks noChangeShapeType="1"/>
          </p:cNvSpPr>
          <p:nvPr/>
        </p:nvSpPr>
        <p:spPr bwMode="auto">
          <a:xfrm flipV="1">
            <a:off x="1295221" y="4946649"/>
            <a:ext cx="1003479" cy="672920"/>
          </a:xfrm>
          <a:prstGeom prst="line">
            <a:avLst/>
          </a:prstGeom>
          <a:noFill/>
          <a:ln w="38100">
            <a:solidFill>
              <a:srgbClr val="FF0000"/>
            </a:solidFill>
            <a:round/>
            <a:headEnd/>
            <a:tailEnd/>
          </a:ln>
        </p:spPr>
        <p:txBody>
          <a:bodyPr/>
          <a:lstStyle/>
          <a:p>
            <a:endParaRPr lang="en-GB"/>
          </a:p>
        </p:txBody>
      </p:sp>
      <p:sp>
        <p:nvSpPr>
          <p:cNvPr id="114" name="Line 49"/>
          <p:cNvSpPr>
            <a:spLocks noChangeShapeType="1"/>
          </p:cNvSpPr>
          <p:nvPr/>
        </p:nvSpPr>
        <p:spPr bwMode="auto">
          <a:xfrm flipV="1">
            <a:off x="4829175" y="1828800"/>
            <a:ext cx="0" cy="4267200"/>
          </a:xfrm>
          <a:prstGeom prst="line">
            <a:avLst/>
          </a:prstGeom>
          <a:noFill/>
          <a:ln w="9525">
            <a:solidFill>
              <a:schemeClr val="tx1"/>
            </a:solidFill>
            <a:prstDash val="dash"/>
            <a:round/>
            <a:headEnd/>
            <a:tailEnd/>
          </a:ln>
        </p:spPr>
        <p:txBody>
          <a:bodyPr/>
          <a:lstStyle/>
          <a:p>
            <a:endParaRPr lang="en-GB"/>
          </a:p>
        </p:txBody>
      </p:sp>
      <p:sp>
        <p:nvSpPr>
          <p:cNvPr id="115" name="Line 50"/>
          <p:cNvSpPr>
            <a:spLocks noChangeShapeType="1"/>
          </p:cNvSpPr>
          <p:nvPr/>
        </p:nvSpPr>
        <p:spPr bwMode="auto">
          <a:xfrm flipH="1">
            <a:off x="4838700" y="5638800"/>
            <a:ext cx="419100" cy="428625"/>
          </a:xfrm>
          <a:prstGeom prst="line">
            <a:avLst/>
          </a:prstGeom>
          <a:noFill/>
          <a:ln w="9525">
            <a:solidFill>
              <a:schemeClr val="tx1"/>
            </a:solidFill>
            <a:round/>
            <a:headEnd/>
            <a:tailEnd type="triangle" w="med" len="med"/>
          </a:ln>
        </p:spPr>
        <p:txBody>
          <a:bodyPr/>
          <a:lstStyle/>
          <a:p>
            <a:endParaRPr lang="en-GB"/>
          </a:p>
        </p:txBody>
      </p:sp>
      <p:sp>
        <p:nvSpPr>
          <p:cNvPr id="116" name="Text Box 51"/>
          <p:cNvSpPr txBox="1">
            <a:spLocks noChangeArrowheads="1"/>
          </p:cNvSpPr>
          <p:nvPr/>
        </p:nvSpPr>
        <p:spPr bwMode="auto">
          <a:xfrm>
            <a:off x="4927600" y="5156200"/>
            <a:ext cx="1843088" cy="517525"/>
          </a:xfrm>
          <a:prstGeom prst="rect">
            <a:avLst/>
          </a:prstGeom>
          <a:noFill/>
          <a:ln w="9525">
            <a:noFill/>
            <a:miter lim="800000"/>
            <a:headEnd/>
            <a:tailEnd/>
          </a:ln>
        </p:spPr>
        <p:txBody>
          <a:bodyPr>
            <a:spAutoFit/>
          </a:bodyPr>
          <a:lstStyle/>
          <a:p>
            <a:r>
              <a:rPr lang="en-SG" sz="1400" dirty="0"/>
              <a:t>Water fully immerses the object</a:t>
            </a:r>
          </a:p>
        </p:txBody>
      </p:sp>
      <p:sp>
        <p:nvSpPr>
          <p:cNvPr id="120" name="Text Box 56"/>
          <p:cNvSpPr txBox="1">
            <a:spLocks noChangeArrowheads="1"/>
          </p:cNvSpPr>
          <p:nvPr/>
        </p:nvSpPr>
        <p:spPr bwMode="auto">
          <a:xfrm>
            <a:off x="4864100" y="3886200"/>
            <a:ext cx="2070100" cy="738664"/>
          </a:xfrm>
          <a:prstGeom prst="rect">
            <a:avLst/>
          </a:prstGeom>
          <a:noFill/>
          <a:ln w="9525">
            <a:noFill/>
            <a:miter lim="800000"/>
            <a:headEnd/>
            <a:tailEnd/>
          </a:ln>
        </p:spPr>
        <p:txBody>
          <a:bodyPr wrap="square">
            <a:spAutoFit/>
          </a:bodyPr>
          <a:lstStyle/>
          <a:p>
            <a:r>
              <a:rPr lang="en-SG" sz="1400" b="1" dirty="0" smtClean="0"/>
              <a:t>Actual Contribution </a:t>
            </a:r>
            <a:r>
              <a:rPr lang="en-SG" sz="1400" dirty="0" smtClean="0"/>
              <a:t> from </a:t>
            </a:r>
            <a:r>
              <a:rPr lang="en-SG" sz="1400" b="1" dirty="0" smtClean="0"/>
              <a:t>water</a:t>
            </a:r>
            <a:r>
              <a:rPr lang="en-SG" sz="1400" dirty="0" smtClean="0"/>
              <a:t> </a:t>
            </a:r>
            <a:r>
              <a:rPr lang="en-SG" sz="1400" dirty="0"/>
              <a:t>to weighing scale reading = </a:t>
            </a:r>
            <a:r>
              <a:rPr lang="en-SG" sz="1400" dirty="0" smtClean="0"/>
              <a:t>1500 </a:t>
            </a:r>
            <a:r>
              <a:rPr lang="en-SG" sz="1400" dirty="0"/>
              <a:t>g</a:t>
            </a:r>
          </a:p>
        </p:txBody>
      </p:sp>
      <p:sp>
        <p:nvSpPr>
          <p:cNvPr id="122" name="Line 58"/>
          <p:cNvSpPr>
            <a:spLocks noChangeShapeType="1"/>
          </p:cNvSpPr>
          <p:nvPr/>
        </p:nvSpPr>
        <p:spPr bwMode="auto">
          <a:xfrm flipV="1">
            <a:off x="2298699" y="2659379"/>
            <a:ext cx="2540001" cy="2285998"/>
          </a:xfrm>
          <a:prstGeom prst="line">
            <a:avLst/>
          </a:prstGeom>
          <a:noFill/>
          <a:ln w="38100">
            <a:solidFill>
              <a:srgbClr val="FF0000"/>
            </a:solidFill>
            <a:round/>
            <a:headEnd/>
            <a:tailEnd/>
          </a:ln>
        </p:spPr>
        <p:txBody>
          <a:bodyPr/>
          <a:lstStyle/>
          <a:p>
            <a:endParaRPr lang="en-GB"/>
          </a:p>
        </p:txBody>
      </p:sp>
      <p:sp>
        <p:nvSpPr>
          <p:cNvPr id="123" name="Line 59"/>
          <p:cNvSpPr>
            <a:spLocks noChangeShapeType="1"/>
          </p:cNvSpPr>
          <p:nvPr/>
        </p:nvSpPr>
        <p:spPr bwMode="auto">
          <a:xfrm flipH="1">
            <a:off x="1295400" y="2197100"/>
            <a:ext cx="5976937" cy="0"/>
          </a:xfrm>
          <a:prstGeom prst="line">
            <a:avLst/>
          </a:prstGeom>
          <a:noFill/>
          <a:ln w="9525">
            <a:solidFill>
              <a:schemeClr val="tx1"/>
            </a:solidFill>
            <a:prstDash val="dash"/>
            <a:round/>
            <a:headEnd/>
            <a:tailEnd/>
          </a:ln>
        </p:spPr>
        <p:txBody>
          <a:bodyPr/>
          <a:lstStyle/>
          <a:p>
            <a:endParaRPr lang="en-GB"/>
          </a:p>
        </p:txBody>
      </p:sp>
      <p:sp>
        <p:nvSpPr>
          <p:cNvPr id="126" name="Text Box 62"/>
          <p:cNvSpPr txBox="1">
            <a:spLocks noChangeArrowheads="1"/>
          </p:cNvSpPr>
          <p:nvPr/>
        </p:nvSpPr>
        <p:spPr bwMode="auto">
          <a:xfrm>
            <a:off x="5478780" y="2743200"/>
            <a:ext cx="1752600" cy="1169551"/>
          </a:xfrm>
          <a:prstGeom prst="rect">
            <a:avLst/>
          </a:prstGeom>
          <a:noFill/>
          <a:ln w="9525">
            <a:noFill/>
            <a:miter lim="800000"/>
            <a:headEnd/>
            <a:tailEnd/>
          </a:ln>
        </p:spPr>
        <p:txBody>
          <a:bodyPr wrap="square">
            <a:spAutoFit/>
          </a:bodyPr>
          <a:lstStyle/>
          <a:p>
            <a:r>
              <a:rPr lang="en-SG" sz="1400" b="1" dirty="0"/>
              <a:t>Contribution</a:t>
            </a:r>
            <a:r>
              <a:rPr lang="en-SG" sz="1400" dirty="0"/>
              <a:t> from </a:t>
            </a:r>
            <a:r>
              <a:rPr lang="en-SG" sz="1400" b="1" dirty="0"/>
              <a:t>hanging object</a:t>
            </a:r>
            <a:r>
              <a:rPr lang="en-SG" sz="1400" dirty="0"/>
              <a:t>: Volume occupied by object equivalent to </a:t>
            </a:r>
            <a:r>
              <a:rPr lang="en-SG" sz="1400" dirty="0" smtClean="0"/>
              <a:t>500 g </a:t>
            </a:r>
            <a:r>
              <a:rPr lang="en-SG" sz="1400" dirty="0"/>
              <a:t>of water </a:t>
            </a:r>
          </a:p>
        </p:txBody>
      </p:sp>
      <p:sp>
        <p:nvSpPr>
          <p:cNvPr id="127" name="Text Box 63"/>
          <p:cNvSpPr txBox="1">
            <a:spLocks noChangeArrowheads="1"/>
          </p:cNvSpPr>
          <p:nvPr/>
        </p:nvSpPr>
        <p:spPr bwMode="auto">
          <a:xfrm>
            <a:off x="2311400" y="3225800"/>
            <a:ext cx="1584325" cy="954107"/>
          </a:xfrm>
          <a:prstGeom prst="rect">
            <a:avLst/>
          </a:prstGeom>
          <a:noFill/>
          <a:ln w="9525">
            <a:noFill/>
            <a:miter lim="800000"/>
            <a:headEnd/>
            <a:tailEnd/>
          </a:ln>
        </p:spPr>
        <p:txBody>
          <a:bodyPr wrap="square">
            <a:spAutoFit/>
          </a:bodyPr>
          <a:lstStyle/>
          <a:p>
            <a:r>
              <a:rPr lang="en-SG" sz="1400" dirty="0"/>
              <a:t>Deflected path due to the presence of </a:t>
            </a:r>
            <a:r>
              <a:rPr lang="en-SG" sz="1400" dirty="0" smtClean="0"/>
              <a:t>object</a:t>
            </a:r>
            <a:endParaRPr lang="en-SG" sz="1400" dirty="0"/>
          </a:p>
        </p:txBody>
      </p:sp>
      <p:sp>
        <p:nvSpPr>
          <p:cNvPr id="128" name="Line 64"/>
          <p:cNvSpPr>
            <a:spLocks noChangeShapeType="1"/>
          </p:cNvSpPr>
          <p:nvPr/>
        </p:nvSpPr>
        <p:spPr bwMode="auto">
          <a:xfrm flipH="1">
            <a:off x="2324100" y="4203700"/>
            <a:ext cx="304800" cy="685800"/>
          </a:xfrm>
          <a:prstGeom prst="line">
            <a:avLst/>
          </a:prstGeom>
          <a:noFill/>
          <a:ln w="9525">
            <a:solidFill>
              <a:schemeClr val="tx1"/>
            </a:solidFill>
            <a:round/>
            <a:headEnd/>
            <a:tailEnd type="triangle" w="med" len="med"/>
          </a:ln>
        </p:spPr>
        <p:txBody>
          <a:bodyPr/>
          <a:lstStyle/>
          <a:p>
            <a:endParaRPr lang="en-GB"/>
          </a:p>
        </p:txBody>
      </p:sp>
      <p:sp>
        <p:nvSpPr>
          <p:cNvPr id="130" name="Text Box 66"/>
          <p:cNvSpPr txBox="1">
            <a:spLocks noChangeArrowheads="1"/>
          </p:cNvSpPr>
          <p:nvPr/>
        </p:nvSpPr>
        <p:spPr bwMode="auto">
          <a:xfrm>
            <a:off x="7388225" y="3528536"/>
            <a:ext cx="1603375" cy="738664"/>
          </a:xfrm>
          <a:prstGeom prst="rect">
            <a:avLst/>
          </a:prstGeom>
          <a:noFill/>
          <a:ln w="9525">
            <a:noFill/>
            <a:miter lim="800000"/>
            <a:headEnd/>
            <a:tailEnd/>
          </a:ln>
        </p:spPr>
        <p:txBody>
          <a:bodyPr wrap="square">
            <a:spAutoFit/>
          </a:bodyPr>
          <a:lstStyle/>
          <a:p>
            <a:pPr algn="ctr"/>
            <a:r>
              <a:rPr lang="en-SG" sz="1400" b="1" dirty="0"/>
              <a:t>Apparent</a:t>
            </a:r>
            <a:r>
              <a:rPr lang="en-SG" sz="1400" dirty="0"/>
              <a:t> </a:t>
            </a:r>
            <a:r>
              <a:rPr lang="en-SG" sz="1400" dirty="0" smtClean="0"/>
              <a:t>mass of water added: 2000 </a:t>
            </a:r>
            <a:r>
              <a:rPr lang="en-SG" sz="1400" dirty="0"/>
              <a:t>g</a:t>
            </a:r>
          </a:p>
        </p:txBody>
      </p:sp>
      <p:sp>
        <p:nvSpPr>
          <p:cNvPr id="132" name="Text Box 68"/>
          <p:cNvSpPr txBox="1">
            <a:spLocks noChangeArrowheads="1"/>
          </p:cNvSpPr>
          <p:nvPr/>
        </p:nvSpPr>
        <p:spPr bwMode="auto">
          <a:xfrm>
            <a:off x="6997700" y="1484749"/>
            <a:ext cx="1981200" cy="1169551"/>
          </a:xfrm>
          <a:prstGeom prst="rect">
            <a:avLst/>
          </a:prstGeom>
          <a:noFill/>
          <a:ln w="9525">
            <a:noFill/>
            <a:miter lim="800000"/>
            <a:headEnd/>
            <a:tailEnd/>
          </a:ln>
        </p:spPr>
        <p:txBody>
          <a:bodyPr wrap="square">
            <a:spAutoFit/>
          </a:bodyPr>
          <a:lstStyle/>
          <a:p>
            <a:r>
              <a:rPr lang="en-SG" sz="1400" dirty="0"/>
              <a:t>Once the object is fully </a:t>
            </a:r>
            <a:r>
              <a:rPr lang="en-SG" sz="1400" dirty="0" smtClean="0"/>
              <a:t>immersed, </a:t>
            </a:r>
            <a:r>
              <a:rPr lang="en-SG" sz="1400" dirty="0"/>
              <a:t>the weight of added water gets duly reflected on the weighing scale.</a:t>
            </a:r>
          </a:p>
        </p:txBody>
      </p:sp>
      <p:sp>
        <p:nvSpPr>
          <p:cNvPr id="140" name="Line 49"/>
          <p:cNvSpPr>
            <a:spLocks noChangeShapeType="1"/>
          </p:cNvSpPr>
          <p:nvPr/>
        </p:nvSpPr>
        <p:spPr bwMode="auto">
          <a:xfrm flipV="1">
            <a:off x="5494020" y="1813560"/>
            <a:ext cx="0" cy="4267200"/>
          </a:xfrm>
          <a:prstGeom prst="line">
            <a:avLst/>
          </a:prstGeom>
          <a:noFill/>
          <a:ln w="9525">
            <a:solidFill>
              <a:schemeClr val="tx1"/>
            </a:solidFill>
            <a:prstDash val="dash"/>
            <a:round/>
            <a:headEnd/>
            <a:tailEnd/>
          </a:ln>
        </p:spPr>
        <p:txBody>
          <a:bodyPr/>
          <a:lstStyle/>
          <a:p>
            <a:endParaRPr lang="en-GB"/>
          </a:p>
        </p:txBody>
      </p:sp>
      <p:grpSp>
        <p:nvGrpSpPr>
          <p:cNvPr id="143" name="Group 142"/>
          <p:cNvGrpSpPr/>
          <p:nvPr/>
        </p:nvGrpSpPr>
        <p:grpSpPr>
          <a:xfrm>
            <a:off x="4114800" y="3733800"/>
            <a:ext cx="644138" cy="1193800"/>
            <a:chOff x="7239000" y="4749800"/>
            <a:chExt cx="644138" cy="1193800"/>
          </a:xfrm>
        </p:grpSpPr>
        <p:sp>
          <p:nvSpPr>
            <p:cNvPr id="144" name="Line 171"/>
            <p:cNvSpPr>
              <a:spLocks noChangeShapeType="1"/>
            </p:cNvSpPr>
            <p:nvPr/>
          </p:nvSpPr>
          <p:spPr bwMode="auto">
            <a:xfrm>
              <a:off x="7349424" y="5943600"/>
              <a:ext cx="429002" cy="0"/>
            </a:xfrm>
            <a:prstGeom prst="line">
              <a:avLst/>
            </a:prstGeom>
            <a:noFill/>
            <a:ln w="28575">
              <a:solidFill>
                <a:srgbClr val="000000"/>
              </a:solidFill>
              <a:round/>
              <a:headEnd/>
              <a:tailEnd/>
            </a:ln>
          </p:spPr>
          <p:txBody>
            <a:bodyPr/>
            <a:lstStyle/>
            <a:p>
              <a:endParaRPr lang="en-GB"/>
            </a:p>
          </p:txBody>
        </p:sp>
        <p:sp>
          <p:nvSpPr>
            <p:cNvPr id="145" name="Line 172"/>
            <p:cNvSpPr>
              <a:spLocks noChangeShapeType="1"/>
            </p:cNvSpPr>
            <p:nvPr/>
          </p:nvSpPr>
          <p:spPr bwMode="auto">
            <a:xfrm>
              <a:off x="7564559" y="5470142"/>
              <a:ext cx="0" cy="473458"/>
            </a:xfrm>
            <a:prstGeom prst="line">
              <a:avLst/>
            </a:prstGeom>
            <a:noFill/>
            <a:ln w="76200">
              <a:solidFill>
                <a:srgbClr val="000000"/>
              </a:solidFill>
              <a:round/>
              <a:headEnd/>
              <a:tailEnd/>
            </a:ln>
          </p:spPr>
          <p:txBody>
            <a:bodyPr/>
            <a:lstStyle/>
            <a:p>
              <a:endParaRPr lang="en-GB"/>
            </a:p>
          </p:txBody>
        </p:sp>
        <p:sp>
          <p:nvSpPr>
            <p:cNvPr id="146" name="Line 173"/>
            <p:cNvSpPr>
              <a:spLocks noChangeShapeType="1"/>
            </p:cNvSpPr>
            <p:nvPr/>
          </p:nvSpPr>
          <p:spPr bwMode="auto">
            <a:xfrm>
              <a:off x="7349424" y="5470142"/>
              <a:ext cx="429002" cy="0"/>
            </a:xfrm>
            <a:prstGeom prst="line">
              <a:avLst/>
            </a:prstGeom>
            <a:noFill/>
            <a:ln w="28575">
              <a:solidFill>
                <a:srgbClr val="000000"/>
              </a:solidFill>
              <a:round/>
              <a:headEnd/>
              <a:tailEnd/>
            </a:ln>
          </p:spPr>
          <p:txBody>
            <a:bodyPr/>
            <a:lstStyle/>
            <a:p>
              <a:endParaRPr lang="en-GB"/>
            </a:p>
          </p:txBody>
        </p:sp>
        <p:sp>
          <p:nvSpPr>
            <p:cNvPr id="147" name="Oval 174"/>
            <p:cNvSpPr>
              <a:spLocks noChangeArrowheads="1"/>
            </p:cNvSpPr>
            <p:nvPr/>
          </p:nvSpPr>
          <p:spPr bwMode="auto">
            <a:xfrm>
              <a:off x="7383693" y="5540589"/>
              <a:ext cx="361098" cy="356046"/>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sp>
          <p:nvSpPr>
            <p:cNvPr id="148" name="Line 188"/>
            <p:cNvSpPr>
              <a:spLocks noChangeShapeType="1"/>
            </p:cNvSpPr>
            <p:nvPr/>
          </p:nvSpPr>
          <p:spPr bwMode="auto">
            <a:xfrm flipV="1">
              <a:off x="7257404" y="4839287"/>
              <a:ext cx="0" cy="607372"/>
            </a:xfrm>
            <a:prstGeom prst="line">
              <a:avLst/>
            </a:prstGeom>
            <a:noFill/>
            <a:ln w="19050">
              <a:solidFill>
                <a:srgbClr val="009999"/>
              </a:solidFill>
              <a:round/>
              <a:headEnd/>
              <a:tailEnd/>
            </a:ln>
          </p:spPr>
          <p:txBody>
            <a:bodyPr/>
            <a:lstStyle/>
            <a:p>
              <a:endParaRPr lang="en-GB"/>
            </a:p>
          </p:txBody>
        </p:sp>
        <p:sp>
          <p:nvSpPr>
            <p:cNvPr id="149" name="Line 189"/>
            <p:cNvSpPr>
              <a:spLocks noChangeShapeType="1"/>
            </p:cNvSpPr>
            <p:nvPr/>
          </p:nvSpPr>
          <p:spPr bwMode="auto">
            <a:xfrm flipH="1" flipV="1">
              <a:off x="7883138" y="4839287"/>
              <a:ext cx="0" cy="625777"/>
            </a:xfrm>
            <a:prstGeom prst="line">
              <a:avLst/>
            </a:prstGeom>
            <a:noFill/>
            <a:ln w="19050">
              <a:solidFill>
                <a:srgbClr val="009999"/>
              </a:solidFill>
              <a:round/>
              <a:headEnd/>
              <a:tailEnd/>
            </a:ln>
          </p:spPr>
          <p:txBody>
            <a:bodyPr/>
            <a:lstStyle/>
            <a:p>
              <a:endParaRPr lang="en-GB"/>
            </a:p>
          </p:txBody>
        </p:sp>
        <p:sp>
          <p:nvSpPr>
            <p:cNvPr id="150" name="AutoShape 190"/>
            <p:cNvSpPr>
              <a:spLocks noChangeArrowheads="1"/>
            </p:cNvSpPr>
            <p:nvPr/>
          </p:nvSpPr>
          <p:spPr bwMode="auto">
            <a:xfrm>
              <a:off x="7430655" y="5099499"/>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sp>
          <p:nvSpPr>
            <p:cNvPr id="151" name="Rectangle 191"/>
            <p:cNvSpPr>
              <a:spLocks noChangeArrowheads="1"/>
            </p:cNvSpPr>
            <p:nvPr/>
          </p:nvSpPr>
          <p:spPr bwMode="auto">
            <a:xfrm>
              <a:off x="7257404" y="5244202"/>
              <a:ext cx="625734" cy="208169"/>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sp>
          <p:nvSpPr>
            <p:cNvPr id="152" name="Line 192"/>
            <p:cNvSpPr>
              <a:spLocks noChangeShapeType="1"/>
            </p:cNvSpPr>
            <p:nvPr/>
          </p:nvSpPr>
          <p:spPr bwMode="auto">
            <a:xfrm flipV="1">
              <a:off x="7239000" y="5446659"/>
              <a:ext cx="639695" cy="0"/>
            </a:xfrm>
            <a:prstGeom prst="line">
              <a:avLst/>
            </a:prstGeom>
            <a:noFill/>
            <a:ln w="19050">
              <a:solidFill>
                <a:srgbClr val="339966"/>
              </a:solidFill>
              <a:round/>
              <a:headEnd/>
              <a:tailEnd/>
            </a:ln>
          </p:spPr>
          <p:txBody>
            <a:bodyPr/>
            <a:lstStyle/>
            <a:p>
              <a:endParaRPr lang="en-GB"/>
            </a:p>
          </p:txBody>
        </p:sp>
        <p:sp>
          <p:nvSpPr>
            <p:cNvPr id="153" name="Line 193"/>
            <p:cNvSpPr>
              <a:spLocks noChangeShapeType="1"/>
            </p:cNvSpPr>
            <p:nvPr/>
          </p:nvSpPr>
          <p:spPr bwMode="auto">
            <a:xfrm flipH="1">
              <a:off x="7553771" y="4749800"/>
              <a:ext cx="6981" cy="368104"/>
            </a:xfrm>
            <a:prstGeom prst="line">
              <a:avLst/>
            </a:prstGeom>
            <a:noFill/>
            <a:ln w="9525">
              <a:solidFill>
                <a:srgbClr val="000000"/>
              </a:solidFill>
              <a:round/>
              <a:headEnd/>
              <a:tailEnd/>
            </a:ln>
          </p:spPr>
          <p:txBody>
            <a:bodyPr/>
            <a:lstStyle/>
            <a:p>
              <a:endParaRPr lang="en-GB"/>
            </a:p>
          </p:txBody>
        </p:sp>
      </p:grpSp>
      <p:grpSp>
        <p:nvGrpSpPr>
          <p:cNvPr id="176" name="Group 175"/>
          <p:cNvGrpSpPr/>
          <p:nvPr/>
        </p:nvGrpSpPr>
        <p:grpSpPr>
          <a:xfrm>
            <a:off x="4837180" y="1066800"/>
            <a:ext cx="639695" cy="1193800"/>
            <a:chOff x="5111750" y="304800"/>
            <a:chExt cx="639695" cy="1193800"/>
          </a:xfrm>
        </p:grpSpPr>
        <p:sp>
          <p:nvSpPr>
            <p:cNvPr id="166" name="Line 171"/>
            <p:cNvSpPr>
              <a:spLocks noChangeShapeType="1"/>
            </p:cNvSpPr>
            <p:nvPr/>
          </p:nvSpPr>
          <p:spPr bwMode="auto">
            <a:xfrm>
              <a:off x="5215824" y="1498600"/>
              <a:ext cx="429002" cy="0"/>
            </a:xfrm>
            <a:prstGeom prst="line">
              <a:avLst/>
            </a:prstGeom>
            <a:noFill/>
            <a:ln w="28575">
              <a:solidFill>
                <a:srgbClr val="000000"/>
              </a:solidFill>
              <a:round/>
              <a:headEnd/>
              <a:tailEnd/>
            </a:ln>
          </p:spPr>
          <p:txBody>
            <a:bodyPr/>
            <a:lstStyle/>
            <a:p>
              <a:endParaRPr lang="en-GB"/>
            </a:p>
          </p:txBody>
        </p:sp>
        <p:sp>
          <p:nvSpPr>
            <p:cNvPr id="167" name="Line 172"/>
            <p:cNvSpPr>
              <a:spLocks noChangeShapeType="1"/>
            </p:cNvSpPr>
            <p:nvPr/>
          </p:nvSpPr>
          <p:spPr bwMode="auto">
            <a:xfrm>
              <a:off x="5430959" y="1025142"/>
              <a:ext cx="0" cy="473458"/>
            </a:xfrm>
            <a:prstGeom prst="line">
              <a:avLst/>
            </a:prstGeom>
            <a:noFill/>
            <a:ln w="76200">
              <a:solidFill>
                <a:srgbClr val="000000"/>
              </a:solidFill>
              <a:round/>
              <a:headEnd/>
              <a:tailEnd/>
            </a:ln>
          </p:spPr>
          <p:txBody>
            <a:bodyPr/>
            <a:lstStyle/>
            <a:p>
              <a:endParaRPr lang="en-GB"/>
            </a:p>
          </p:txBody>
        </p:sp>
        <p:sp>
          <p:nvSpPr>
            <p:cNvPr id="168" name="Line 173"/>
            <p:cNvSpPr>
              <a:spLocks noChangeShapeType="1"/>
            </p:cNvSpPr>
            <p:nvPr/>
          </p:nvSpPr>
          <p:spPr bwMode="auto">
            <a:xfrm>
              <a:off x="5215824" y="1025142"/>
              <a:ext cx="429002" cy="0"/>
            </a:xfrm>
            <a:prstGeom prst="line">
              <a:avLst/>
            </a:prstGeom>
            <a:noFill/>
            <a:ln w="28575">
              <a:solidFill>
                <a:srgbClr val="000000"/>
              </a:solidFill>
              <a:round/>
              <a:headEnd/>
              <a:tailEnd/>
            </a:ln>
          </p:spPr>
          <p:txBody>
            <a:bodyPr/>
            <a:lstStyle/>
            <a:p>
              <a:endParaRPr lang="en-GB"/>
            </a:p>
          </p:txBody>
        </p:sp>
        <p:sp>
          <p:nvSpPr>
            <p:cNvPr id="169" name="Oval 174"/>
            <p:cNvSpPr>
              <a:spLocks noChangeArrowheads="1"/>
            </p:cNvSpPr>
            <p:nvPr/>
          </p:nvSpPr>
          <p:spPr bwMode="auto">
            <a:xfrm>
              <a:off x="5250093" y="1095589"/>
              <a:ext cx="361098" cy="356046"/>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sp>
          <p:nvSpPr>
            <p:cNvPr id="170" name="Line 188"/>
            <p:cNvSpPr>
              <a:spLocks noChangeShapeType="1"/>
            </p:cNvSpPr>
            <p:nvPr/>
          </p:nvSpPr>
          <p:spPr bwMode="auto">
            <a:xfrm flipV="1">
              <a:off x="5117454" y="394287"/>
              <a:ext cx="0" cy="607372"/>
            </a:xfrm>
            <a:prstGeom prst="line">
              <a:avLst/>
            </a:prstGeom>
            <a:noFill/>
            <a:ln w="19050">
              <a:solidFill>
                <a:srgbClr val="009999"/>
              </a:solidFill>
              <a:round/>
              <a:headEnd/>
              <a:tailEnd/>
            </a:ln>
          </p:spPr>
          <p:txBody>
            <a:bodyPr/>
            <a:lstStyle/>
            <a:p>
              <a:endParaRPr lang="en-GB"/>
            </a:p>
          </p:txBody>
        </p:sp>
        <p:sp>
          <p:nvSpPr>
            <p:cNvPr id="171" name="Line 189"/>
            <p:cNvSpPr>
              <a:spLocks noChangeShapeType="1"/>
            </p:cNvSpPr>
            <p:nvPr/>
          </p:nvSpPr>
          <p:spPr bwMode="auto">
            <a:xfrm flipH="1" flipV="1">
              <a:off x="5749538" y="381587"/>
              <a:ext cx="0" cy="625777"/>
            </a:xfrm>
            <a:prstGeom prst="line">
              <a:avLst/>
            </a:prstGeom>
            <a:noFill/>
            <a:ln w="19050">
              <a:solidFill>
                <a:srgbClr val="009999"/>
              </a:solidFill>
              <a:round/>
              <a:headEnd/>
              <a:tailEnd/>
            </a:ln>
          </p:spPr>
          <p:txBody>
            <a:bodyPr/>
            <a:lstStyle/>
            <a:p>
              <a:endParaRPr lang="en-GB"/>
            </a:p>
          </p:txBody>
        </p:sp>
        <p:sp>
          <p:nvSpPr>
            <p:cNvPr id="172" name="AutoShape 190"/>
            <p:cNvSpPr>
              <a:spLocks noChangeArrowheads="1"/>
            </p:cNvSpPr>
            <p:nvPr/>
          </p:nvSpPr>
          <p:spPr bwMode="auto">
            <a:xfrm>
              <a:off x="5297055" y="654499"/>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sp>
          <p:nvSpPr>
            <p:cNvPr id="173" name="Rectangle 191"/>
            <p:cNvSpPr>
              <a:spLocks noChangeArrowheads="1"/>
            </p:cNvSpPr>
            <p:nvPr/>
          </p:nvSpPr>
          <p:spPr bwMode="auto">
            <a:xfrm>
              <a:off x="5127628" y="549276"/>
              <a:ext cx="609600" cy="447674"/>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sp>
          <p:nvSpPr>
            <p:cNvPr id="174" name="Line 192"/>
            <p:cNvSpPr>
              <a:spLocks noChangeShapeType="1"/>
            </p:cNvSpPr>
            <p:nvPr/>
          </p:nvSpPr>
          <p:spPr bwMode="auto">
            <a:xfrm flipV="1">
              <a:off x="5111750" y="1001659"/>
              <a:ext cx="639695" cy="0"/>
            </a:xfrm>
            <a:prstGeom prst="line">
              <a:avLst/>
            </a:prstGeom>
            <a:noFill/>
            <a:ln w="19050">
              <a:solidFill>
                <a:srgbClr val="339966"/>
              </a:solidFill>
              <a:round/>
              <a:headEnd/>
              <a:tailEnd/>
            </a:ln>
          </p:spPr>
          <p:txBody>
            <a:bodyPr/>
            <a:lstStyle/>
            <a:p>
              <a:endParaRPr lang="en-GB"/>
            </a:p>
          </p:txBody>
        </p:sp>
        <p:sp>
          <p:nvSpPr>
            <p:cNvPr id="175" name="Line 193"/>
            <p:cNvSpPr>
              <a:spLocks noChangeShapeType="1"/>
            </p:cNvSpPr>
            <p:nvPr/>
          </p:nvSpPr>
          <p:spPr bwMode="auto">
            <a:xfrm flipH="1">
              <a:off x="5420171" y="304800"/>
              <a:ext cx="6981" cy="368104"/>
            </a:xfrm>
            <a:prstGeom prst="line">
              <a:avLst/>
            </a:prstGeom>
            <a:noFill/>
            <a:ln w="9525">
              <a:solidFill>
                <a:srgbClr val="000000"/>
              </a:solidFill>
              <a:round/>
              <a:headEnd/>
              <a:tailEnd/>
            </a:ln>
          </p:spPr>
          <p:txBody>
            <a:bodyPr/>
            <a:lstStyle/>
            <a:p>
              <a:endParaRPr lang="en-GB"/>
            </a:p>
          </p:txBody>
        </p:sp>
      </p:grpSp>
      <p:sp>
        <p:nvSpPr>
          <p:cNvPr id="133" name="Line 54"/>
          <p:cNvSpPr>
            <a:spLocks noChangeShapeType="1"/>
          </p:cNvSpPr>
          <p:nvPr/>
        </p:nvSpPr>
        <p:spPr bwMode="auto">
          <a:xfrm flipH="1">
            <a:off x="1301750" y="3228975"/>
            <a:ext cx="6019800" cy="0"/>
          </a:xfrm>
          <a:prstGeom prst="line">
            <a:avLst/>
          </a:prstGeom>
          <a:noFill/>
          <a:ln w="9525">
            <a:solidFill>
              <a:schemeClr val="tx1"/>
            </a:solidFill>
            <a:prstDash val="dash"/>
            <a:round/>
            <a:headEnd/>
            <a:tailEnd/>
          </a:ln>
        </p:spPr>
        <p:txBody>
          <a:bodyPr/>
          <a:lstStyle/>
          <a:p>
            <a:endParaRPr lang="en-GB"/>
          </a:p>
        </p:txBody>
      </p:sp>
      <p:cxnSp>
        <p:nvCxnSpPr>
          <p:cNvPr id="135" name="Straight Arrow Connector 134"/>
          <p:cNvCxnSpPr/>
          <p:nvPr/>
        </p:nvCxnSpPr>
        <p:spPr>
          <a:xfrm rot="5400000">
            <a:off x="3962794" y="4087459"/>
            <a:ext cx="1728000" cy="1588"/>
          </a:xfrm>
          <a:prstGeom prst="straightConnector1">
            <a:avLst/>
          </a:prstGeom>
          <a:ln w="1270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p:nvPr/>
        </p:nvCxnSpPr>
        <p:spPr>
          <a:xfrm rot="5400000">
            <a:off x="5211894" y="2954206"/>
            <a:ext cx="576000" cy="1588"/>
          </a:xfrm>
          <a:prstGeom prst="straightConnector1">
            <a:avLst/>
          </a:prstGeom>
          <a:ln w="1270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p:nvPr/>
        </p:nvCxnSpPr>
        <p:spPr>
          <a:xfrm rot="5400000">
            <a:off x="6290994" y="3818206"/>
            <a:ext cx="2304000" cy="1588"/>
          </a:xfrm>
          <a:prstGeom prst="straightConnector1">
            <a:avLst/>
          </a:prstGeom>
          <a:ln w="1270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80" name="Straight Arrow Connector 179"/>
          <p:cNvCxnSpPr/>
          <p:nvPr/>
        </p:nvCxnSpPr>
        <p:spPr>
          <a:xfrm rot="10800000">
            <a:off x="2311400" y="5562600"/>
            <a:ext cx="2514600" cy="1588"/>
          </a:xfrm>
          <a:prstGeom prst="straightConnector1">
            <a:avLst/>
          </a:prstGeom>
          <a:ln w="1270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82" name="Text Box 53"/>
          <p:cNvSpPr txBox="1">
            <a:spLocks noChangeArrowheads="1"/>
          </p:cNvSpPr>
          <p:nvPr/>
        </p:nvSpPr>
        <p:spPr bwMode="auto">
          <a:xfrm>
            <a:off x="2590800" y="5242123"/>
            <a:ext cx="1981200" cy="307777"/>
          </a:xfrm>
          <a:prstGeom prst="rect">
            <a:avLst/>
          </a:prstGeom>
          <a:noFill/>
          <a:ln w="9525">
            <a:noFill/>
            <a:miter lim="800000"/>
            <a:headEnd/>
            <a:tailEnd/>
          </a:ln>
        </p:spPr>
        <p:txBody>
          <a:bodyPr wrap="square">
            <a:spAutoFit/>
          </a:bodyPr>
          <a:lstStyle/>
          <a:p>
            <a:pPr algn="ctr"/>
            <a:r>
              <a:rPr lang="en-SG" sz="1400" dirty="0" smtClean="0"/>
              <a:t>1500 </a:t>
            </a:r>
            <a:r>
              <a:rPr lang="en-SG" sz="1400" dirty="0"/>
              <a:t>g </a:t>
            </a:r>
            <a:r>
              <a:rPr lang="en-SG" sz="1400" dirty="0" smtClean="0"/>
              <a:t>of water added </a:t>
            </a:r>
            <a:endParaRPr lang="en-SG" sz="1400" dirty="0"/>
          </a:p>
        </p:txBody>
      </p:sp>
      <p:sp>
        <p:nvSpPr>
          <p:cNvPr id="183" name="Line 49"/>
          <p:cNvSpPr>
            <a:spLocks noChangeShapeType="1"/>
          </p:cNvSpPr>
          <p:nvPr/>
        </p:nvSpPr>
        <p:spPr bwMode="auto">
          <a:xfrm flipV="1">
            <a:off x="2314575" y="1866900"/>
            <a:ext cx="0" cy="4267200"/>
          </a:xfrm>
          <a:prstGeom prst="line">
            <a:avLst/>
          </a:prstGeom>
          <a:noFill/>
          <a:ln w="9525">
            <a:solidFill>
              <a:schemeClr val="tx1"/>
            </a:solidFill>
            <a:prstDash val="dash"/>
            <a:round/>
            <a:headEnd/>
            <a:tailEnd/>
          </a:ln>
        </p:spPr>
        <p:txBody>
          <a:bodyPr/>
          <a:lstStyle/>
          <a:p>
            <a:endParaRPr lang="en-GB"/>
          </a:p>
        </p:txBody>
      </p:sp>
      <p:sp>
        <p:nvSpPr>
          <p:cNvPr id="184" name="Oval 60"/>
          <p:cNvSpPr>
            <a:spLocks noChangeArrowheads="1"/>
          </p:cNvSpPr>
          <p:nvPr/>
        </p:nvSpPr>
        <p:spPr bwMode="auto">
          <a:xfrm>
            <a:off x="4715193" y="2552700"/>
            <a:ext cx="230187" cy="230187"/>
          </a:xfrm>
          <a:prstGeom prst="ellipse">
            <a:avLst/>
          </a:prstGeom>
          <a:noFill/>
          <a:ln w="9525">
            <a:solidFill>
              <a:srgbClr val="993300"/>
            </a:solidFill>
            <a:round/>
            <a:headEnd/>
            <a:tailEnd/>
          </a:ln>
        </p:spPr>
        <p:txBody>
          <a:bodyPr wrap="none" anchor="ctr"/>
          <a:lstStyle/>
          <a:p>
            <a:endParaRPr lang="en-SG"/>
          </a:p>
        </p:txBody>
      </p:sp>
      <p:sp>
        <p:nvSpPr>
          <p:cNvPr id="185" name="Line 67"/>
          <p:cNvSpPr>
            <a:spLocks noChangeShapeType="1"/>
          </p:cNvSpPr>
          <p:nvPr/>
        </p:nvSpPr>
        <p:spPr bwMode="auto">
          <a:xfrm flipV="1">
            <a:off x="4800600" y="1447800"/>
            <a:ext cx="1752600" cy="1241424"/>
          </a:xfrm>
          <a:prstGeom prst="line">
            <a:avLst/>
          </a:prstGeom>
          <a:noFill/>
          <a:ln w="38100">
            <a:solidFill>
              <a:srgbClr val="FF0000"/>
            </a:solidFill>
            <a:round/>
            <a:headEnd/>
            <a:tailEnd/>
          </a:ln>
        </p:spPr>
        <p:txBody>
          <a:bodyPr/>
          <a:lstStyle/>
          <a:p>
            <a:endParaRPr lang="en-GB"/>
          </a:p>
        </p:txBody>
      </p:sp>
      <p:sp>
        <p:nvSpPr>
          <p:cNvPr id="186" name="Line 49"/>
          <p:cNvSpPr>
            <a:spLocks noChangeShapeType="1"/>
          </p:cNvSpPr>
          <p:nvPr/>
        </p:nvSpPr>
        <p:spPr bwMode="auto">
          <a:xfrm flipV="1">
            <a:off x="6324600" y="1828800"/>
            <a:ext cx="0" cy="4267200"/>
          </a:xfrm>
          <a:prstGeom prst="line">
            <a:avLst/>
          </a:prstGeom>
          <a:noFill/>
          <a:ln w="9525">
            <a:solidFill>
              <a:schemeClr val="tx1"/>
            </a:solidFill>
            <a:prstDash val="dash"/>
            <a:round/>
            <a:headEnd/>
            <a:tailEnd/>
          </a:ln>
        </p:spPr>
        <p:txBody>
          <a:bodyPr/>
          <a:lstStyle/>
          <a:p>
            <a:endParaRPr lang="en-GB"/>
          </a:p>
        </p:txBody>
      </p:sp>
      <p:grpSp>
        <p:nvGrpSpPr>
          <p:cNvPr id="190" name="Group 189"/>
          <p:cNvGrpSpPr/>
          <p:nvPr/>
        </p:nvGrpSpPr>
        <p:grpSpPr>
          <a:xfrm>
            <a:off x="1447800" y="3657600"/>
            <a:ext cx="636522" cy="1139874"/>
            <a:chOff x="1447800" y="3657600"/>
            <a:chExt cx="636522" cy="1139874"/>
          </a:xfrm>
        </p:grpSpPr>
        <p:grpSp>
          <p:nvGrpSpPr>
            <p:cNvPr id="154" name="Group 153"/>
            <p:cNvGrpSpPr/>
            <p:nvPr/>
          </p:nvGrpSpPr>
          <p:grpSpPr>
            <a:xfrm>
              <a:off x="1447800" y="3695700"/>
              <a:ext cx="636522" cy="1101774"/>
              <a:chOff x="8185216" y="4839287"/>
              <a:chExt cx="636522" cy="1101774"/>
            </a:xfrm>
          </p:grpSpPr>
          <p:grpSp>
            <p:nvGrpSpPr>
              <p:cNvPr id="155" name="Group 175"/>
              <p:cNvGrpSpPr>
                <a:grpSpLocks/>
              </p:cNvGrpSpPr>
              <p:nvPr/>
            </p:nvGrpSpPr>
            <p:grpSpPr bwMode="auto">
              <a:xfrm>
                <a:off x="8279139" y="5467603"/>
                <a:ext cx="429002" cy="473458"/>
                <a:chOff x="9502" y="4576"/>
                <a:chExt cx="676" cy="746"/>
              </a:xfrm>
            </p:grpSpPr>
            <p:grpSp>
              <p:nvGrpSpPr>
                <p:cNvPr id="160" name="Group 176"/>
                <p:cNvGrpSpPr>
                  <a:grpSpLocks/>
                </p:cNvGrpSpPr>
                <p:nvPr/>
              </p:nvGrpSpPr>
              <p:grpSpPr bwMode="auto">
                <a:xfrm>
                  <a:off x="9502" y="4576"/>
                  <a:ext cx="676" cy="746"/>
                  <a:chOff x="9502" y="4576"/>
                  <a:chExt cx="676" cy="746"/>
                </a:xfrm>
              </p:grpSpPr>
              <p:sp>
                <p:nvSpPr>
                  <p:cNvPr id="162" name="Line 177"/>
                  <p:cNvSpPr>
                    <a:spLocks noChangeShapeType="1"/>
                  </p:cNvSpPr>
                  <p:nvPr/>
                </p:nvSpPr>
                <p:spPr bwMode="auto">
                  <a:xfrm>
                    <a:off x="9502" y="4576"/>
                    <a:ext cx="676" cy="0"/>
                  </a:xfrm>
                  <a:prstGeom prst="line">
                    <a:avLst/>
                  </a:prstGeom>
                  <a:noFill/>
                  <a:ln w="28575">
                    <a:solidFill>
                      <a:srgbClr val="000000"/>
                    </a:solidFill>
                    <a:round/>
                    <a:headEnd/>
                    <a:tailEnd/>
                  </a:ln>
                </p:spPr>
                <p:txBody>
                  <a:bodyPr/>
                  <a:lstStyle/>
                  <a:p>
                    <a:endParaRPr lang="en-GB"/>
                  </a:p>
                </p:txBody>
              </p:sp>
              <p:sp>
                <p:nvSpPr>
                  <p:cNvPr id="163" name="Line 178"/>
                  <p:cNvSpPr>
                    <a:spLocks noChangeShapeType="1"/>
                  </p:cNvSpPr>
                  <p:nvPr/>
                </p:nvSpPr>
                <p:spPr bwMode="auto">
                  <a:xfrm>
                    <a:off x="9502" y="5322"/>
                    <a:ext cx="676" cy="0"/>
                  </a:xfrm>
                  <a:prstGeom prst="line">
                    <a:avLst/>
                  </a:prstGeom>
                  <a:noFill/>
                  <a:ln w="28575">
                    <a:solidFill>
                      <a:srgbClr val="000000"/>
                    </a:solidFill>
                    <a:round/>
                    <a:headEnd/>
                    <a:tailEnd/>
                  </a:ln>
                </p:spPr>
                <p:txBody>
                  <a:bodyPr/>
                  <a:lstStyle/>
                  <a:p>
                    <a:endParaRPr lang="en-GB"/>
                  </a:p>
                </p:txBody>
              </p:sp>
              <p:sp>
                <p:nvSpPr>
                  <p:cNvPr id="164" name="Line 179"/>
                  <p:cNvSpPr>
                    <a:spLocks noChangeShapeType="1"/>
                  </p:cNvSpPr>
                  <p:nvPr/>
                </p:nvSpPr>
                <p:spPr bwMode="auto">
                  <a:xfrm>
                    <a:off x="9841" y="4576"/>
                    <a:ext cx="0" cy="746"/>
                  </a:xfrm>
                  <a:prstGeom prst="line">
                    <a:avLst/>
                  </a:prstGeom>
                  <a:noFill/>
                  <a:ln w="76200">
                    <a:solidFill>
                      <a:srgbClr val="000000"/>
                    </a:solidFill>
                    <a:round/>
                    <a:headEnd/>
                    <a:tailEnd/>
                  </a:ln>
                </p:spPr>
                <p:txBody>
                  <a:bodyPr/>
                  <a:lstStyle/>
                  <a:p>
                    <a:endParaRPr lang="en-GB"/>
                  </a:p>
                </p:txBody>
              </p:sp>
            </p:grpSp>
            <p:sp>
              <p:nvSpPr>
                <p:cNvPr id="161" name="Oval 180"/>
                <p:cNvSpPr>
                  <a:spLocks noChangeArrowheads="1"/>
                </p:cNvSpPr>
                <p:nvPr/>
              </p:nvSpPr>
              <p:spPr bwMode="auto">
                <a:xfrm>
                  <a:off x="9556" y="4687"/>
                  <a:ext cx="569" cy="552"/>
                </a:xfrm>
                <a:prstGeom prst="ellipse">
                  <a:avLst/>
                </a:prstGeom>
                <a:solidFill>
                  <a:srgbClr val="CCFF99"/>
                </a:solidFill>
                <a:ln w="9525">
                  <a:solidFill>
                    <a:srgbClr val="000000"/>
                  </a:solidFill>
                  <a:round/>
                  <a:headEnd/>
                  <a:tailEnd/>
                </a:ln>
              </p:spPr>
              <p:txBody>
                <a:bodyPr anchor="ctr"/>
                <a:lstStyle/>
                <a:p>
                  <a:pPr algn="ctr"/>
                  <a:r>
                    <a:rPr lang="en-US" altLang="zh-CN" sz="1500" b="1" dirty="0">
                      <a:ea typeface="SimSun" pitchFamily="2" charset="-122"/>
                    </a:rPr>
                    <a:t>?</a:t>
                  </a:r>
                  <a:endParaRPr lang="en-US" altLang="zh-CN" sz="1800" dirty="0">
                    <a:ea typeface="SimSun" pitchFamily="2" charset="-122"/>
                  </a:endParaRPr>
                </a:p>
              </p:txBody>
            </p:sp>
          </p:grpSp>
          <p:sp>
            <p:nvSpPr>
              <p:cNvPr id="156" name="Line 182"/>
              <p:cNvSpPr>
                <a:spLocks noChangeShapeType="1"/>
              </p:cNvSpPr>
              <p:nvPr/>
            </p:nvSpPr>
            <p:spPr bwMode="auto">
              <a:xfrm>
                <a:off x="8185216" y="5456179"/>
                <a:ext cx="625734" cy="0"/>
              </a:xfrm>
              <a:prstGeom prst="line">
                <a:avLst/>
              </a:prstGeom>
              <a:noFill/>
              <a:ln w="19050">
                <a:solidFill>
                  <a:srgbClr val="008080"/>
                </a:solidFill>
                <a:round/>
                <a:headEnd/>
                <a:tailEnd/>
              </a:ln>
            </p:spPr>
            <p:txBody>
              <a:bodyPr/>
              <a:lstStyle/>
              <a:p>
                <a:endParaRPr lang="en-GB"/>
              </a:p>
            </p:txBody>
          </p:sp>
          <p:sp>
            <p:nvSpPr>
              <p:cNvPr id="157" name="Line 185"/>
              <p:cNvSpPr>
                <a:spLocks noChangeShapeType="1"/>
              </p:cNvSpPr>
              <p:nvPr/>
            </p:nvSpPr>
            <p:spPr bwMode="auto">
              <a:xfrm flipV="1">
                <a:off x="8196004" y="4839287"/>
                <a:ext cx="0" cy="628951"/>
              </a:xfrm>
              <a:prstGeom prst="line">
                <a:avLst/>
              </a:prstGeom>
              <a:noFill/>
              <a:ln w="19050">
                <a:solidFill>
                  <a:srgbClr val="009999"/>
                </a:solidFill>
                <a:round/>
                <a:headEnd/>
                <a:tailEnd/>
              </a:ln>
            </p:spPr>
            <p:txBody>
              <a:bodyPr/>
              <a:lstStyle/>
              <a:p>
                <a:endParaRPr lang="en-GB"/>
              </a:p>
            </p:txBody>
          </p:sp>
          <p:sp>
            <p:nvSpPr>
              <p:cNvPr id="158" name="Line 186"/>
              <p:cNvSpPr>
                <a:spLocks noChangeShapeType="1"/>
              </p:cNvSpPr>
              <p:nvPr/>
            </p:nvSpPr>
            <p:spPr bwMode="auto">
              <a:xfrm flipV="1">
                <a:off x="8817296" y="4839287"/>
                <a:ext cx="4442" cy="625778"/>
              </a:xfrm>
              <a:prstGeom prst="line">
                <a:avLst/>
              </a:prstGeom>
              <a:noFill/>
              <a:ln w="19050">
                <a:solidFill>
                  <a:srgbClr val="009999"/>
                </a:solidFill>
                <a:round/>
                <a:headEnd/>
                <a:tailEnd/>
              </a:ln>
            </p:spPr>
            <p:txBody>
              <a:bodyPr/>
              <a:lstStyle/>
              <a:p>
                <a:endParaRPr lang="en-GB"/>
              </a:p>
            </p:txBody>
          </p:sp>
          <p:sp>
            <p:nvSpPr>
              <p:cNvPr id="159" name="Rectangle 187"/>
              <p:cNvSpPr>
                <a:spLocks noChangeArrowheads="1"/>
              </p:cNvSpPr>
              <p:nvPr/>
            </p:nvSpPr>
            <p:spPr bwMode="auto">
              <a:xfrm>
                <a:off x="8196004" y="5331461"/>
                <a:ext cx="625734" cy="115198"/>
              </a:xfrm>
              <a:prstGeom prst="rect">
                <a:avLst/>
              </a:prstGeom>
              <a:solidFill>
                <a:srgbClr val="00CCFF">
                  <a:alpha val="50195"/>
                </a:srgbClr>
              </a:solidFill>
              <a:ln w="9525">
                <a:solidFill>
                  <a:srgbClr val="C0C0C0">
                    <a:alpha val="36078"/>
                  </a:srgbClr>
                </a:solidFill>
                <a:miter lim="800000"/>
                <a:headEnd/>
                <a:tailEnd/>
              </a:ln>
            </p:spPr>
            <p:txBody>
              <a:bodyPr/>
              <a:lstStyle/>
              <a:p>
                <a:endParaRPr lang="en-SG"/>
              </a:p>
            </p:txBody>
          </p:sp>
        </p:grpSp>
        <p:sp>
          <p:nvSpPr>
            <p:cNvPr id="187" name="AutoShape 190"/>
            <p:cNvSpPr>
              <a:spLocks noChangeArrowheads="1"/>
            </p:cNvSpPr>
            <p:nvPr/>
          </p:nvSpPr>
          <p:spPr bwMode="auto">
            <a:xfrm>
              <a:off x="1628941" y="3988543"/>
              <a:ext cx="276059" cy="202457"/>
            </a:xfrm>
            <a:prstGeom prst="cube">
              <a:avLst>
                <a:gd name="adj" fmla="val 25000"/>
              </a:avLst>
            </a:prstGeom>
            <a:solidFill>
              <a:srgbClr val="BBE0E3"/>
            </a:solidFill>
            <a:ln w="9525">
              <a:solidFill>
                <a:srgbClr val="000000"/>
              </a:solidFill>
              <a:miter lim="800000"/>
              <a:headEnd/>
              <a:tailEnd/>
            </a:ln>
          </p:spPr>
          <p:txBody>
            <a:bodyPr anchor="ctr"/>
            <a:lstStyle/>
            <a:p>
              <a:endParaRPr lang="en-SG"/>
            </a:p>
          </p:txBody>
        </p:sp>
        <p:cxnSp>
          <p:nvCxnSpPr>
            <p:cNvPr id="188" name="Curved Connector 187"/>
            <p:cNvCxnSpPr/>
            <p:nvPr/>
          </p:nvCxnSpPr>
          <p:spPr>
            <a:xfrm rot="5400000">
              <a:off x="1594644" y="3828256"/>
              <a:ext cx="342900" cy="1588"/>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91" name="Straight Connector 190"/>
          <p:cNvCxnSpPr/>
          <p:nvPr/>
        </p:nvCxnSpPr>
        <p:spPr>
          <a:xfrm flipV="1">
            <a:off x="6953250" y="5437837"/>
            <a:ext cx="381000" cy="111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V="1">
            <a:off x="6953250" y="5677555"/>
            <a:ext cx="381000" cy="1111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4" name="Text Box 53"/>
          <p:cNvSpPr txBox="1">
            <a:spLocks noChangeArrowheads="1"/>
          </p:cNvSpPr>
          <p:nvPr/>
        </p:nvSpPr>
        <p:spPr bwMode="auto">
          <a:xfrm>
            <a:off x="7305675" y="5296555"/>
            <a:ext cx="1295400" cy="523220"/>
          </a:xfrm>
          <a:prstGeom prst="rect">
            <a:avLst/>
          </a:prstGeom>
          <a:noFill/>
          <a:ln w="9525">
            <a:noFill/>
            <a:miter lim="800000"/>
            <a:headEnd/>
            <a:tailEnd/>
          </a:ln>
        </p:spPr>
        <p:txBody>
          <a:bodyPr wrap="square">
            <a:spAutoFit/>
          </a:bodyPr>
          <a:lstStyle/>
          <a:p>
            <a:r>
              <a:rPr lang="en-SG" sz="1400" dirty="0" smtClean="0"/>
              <a:t>Hanging</a:t>
            </a:r>
          </a:p>
          <a:p>
            <a:r>
              <a:rPr lang="en-SG" sz="1400" dirty="0" smtClean="0"/>
              <a:t>No Object</a:t>
            </a:r>
            <a:endParaRPr lang="en-SG"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30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30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3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3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3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3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3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30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30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9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9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31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31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6"/>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8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89"/>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9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9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01"/>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105"/>
                                        </p:tgtEl>
                                        <p:attrNameLst>
                                          <p:attrName>style.visibility</p:attrName>
                                        </p:attrNameLst>
                                      </p:cBhvr>
                                      <p:to>
                                        <p:strVal val="visible"/>
                                      </p:to>
                                    </p:set>
                                    <p:animEffect transition="in" filter="dissolve">
                                      <p:cBhvr>
                                        <p:cTn id="97" dur="500"/>
                                        <p:tgtEl>
                                          <p:spTgt spid="105"/>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102"/>
                                        </p:tgtEl>
                                        <p:attrNameLst>
                                          <p:attrName>style.visibility</p:attrName>
                                        </p:attrNameLst>
                                      </p:cBhvr>
                                      <p:to>
                                        <p:strVal val="visible"/>
                                      </p:to>
                                    </p:set>
                                    <p:animEffect transition="in" filter="dissolve">
                                      <p:cBhvr>
                                        <p:cTn id="102" dur="500"/>
                                        <p:tgtEl>
                                          <p:spTgt spid="102"/>
                                        </p:tgtEl>
                                      </p:cBhvr>
                                    </p:animEffect>
                                  </p:childTnLst>
                                </p:cTn>
                              </p:par>
                              <p:par>
                                <p:cTn id="103" presetID="9" presetClass="entr" presetSubtype="0" fill="hold" grpId="0" nodeType="withEffect">
                                  <p:stCondLst>
                                    <p:cond delay="0"/>
                                  </p:stCondLst>
                                  <p:childTnLst>
                                    <p:set>
                                      <p:cBhvr>
                                        <p:cTn id="104" dur="1" fill="hold">
                                          <p:stCondLst>
                                            <p:cond delay="0"/>
                                          </p:stCondLst>
                                        </p:cTn>
                                        <p:tgtEl>
                                          <p:spTgt spid="183"/>
                                        </p:tgtEl>
                                        <p:attrNameLst>
                                          <p:attrName>style.visibility</p:attrName>
                                        </p:attrNameLst>
                                      </p:cBhvr>
                                      <p:to>
                                        <p:strVal val="visible"/>
                                      </p:to>
                                    </p:set>
                                    <p:animEffect transition="in" filter="dissolve">
                                      <p:cBhvr>
                                        <p:cTn id="105" dur="500"/>
                                        <p:tgtEl>
                                          <p:spTgt spid="183"/>
                                        </p:tgtEl>
                                      </p:cBhvr>
                                    </p:animEffect>
                                  </p:childTnLst>
                                </p:cTn>
                              </p:par>
                            </p:childTnLst>
                          </p:cTn>
                        </p:par>
                      </p:childTnLst>
                    </p:cTn>
                  </p:par>
                  <p:par>
                    <p:cTn id="106" fill="hold">
                      <p:stCondLst>
                        <p:cond delay="indefinite"/>
                      </p:stCondLst>
                      <p:childTnLst>
                        <p:par>
                          <p:cTn id="107" fill="hold">
                            <p:stCondLst>
                              <p:cond delay="0"/>
                            </p:stCondLst>
                            <p:childTnLst>
                              <p:par>
                                <p:cTn id="108" presetID="9" presetClass="entr" presetSubtype="0" fill="hold" grpId="0" nodeType="clickEffect">
                                  <p:stCondLst>
                                    <p:cond delay="0"/>
                                  </p:stCondLst>
                                  <p:childTnLst>
                                    <p:set>
                                      <p:cBhvr>
                                        <p:cTn id="109" dur="1" fill="hold">
                                          <p:stCondLst>
                                            <p:cond delay="0"/>
                                          </p:stCondLst>
                                        </p:cTn>
                                        <p:tgtEl>
                                          <p:spTgt spid="123"/>
                                        </p:tgtEl>
                                        <p:attrNameLst>
                                          <p:attrName>style.visibility</p:attrName>
                                        </p:attrNameLst>
                                      </p:cBhvr>
                                      <p:to>
                                        <p:strVal val="visible"/>
                                      </p:to>
                                    </p:set>
                                    <p:animEffect transition="in" filter="dissolve">
                                      <p:cBhvr>
                                        <p:cTn id="110" dur="500"/>
                                        <p:tgtEl>
                                          <p:spTgt spid="123"/>
                                        </p:tgtEl>
                                      </p:cBhvr>
                                    </p:animEffect>
                                  </p:childTnLst>
                                </p:cTn>
                              </p:par>
                              <p:par>
                                <p:cTn id="111" presetID="9" presetClass="entr" presetSubtype="0" fill="hold" grpId="0" nodeType="withEffect">
                                  <p:stCondLst>
                                    <p:cond delay="0"/>
                                  </p:stCondLst>
                                  <p:childTnLst>
                                    <p:set>
                                      <p:cBhvr>
                                        <p:cTn id="112" dur="1" fill="hold">
                                          <p:stCondLst>
                                            <p:cond delay="0"/>
                                          </p:stCondLst>
                                        </p:cTn>
                                        <p:tgtEl>
                                          <p:spTgt spid="186"/>
                                        </p:tgtEl>
                                        <p:attrNameLst>
                                          <p:attrName>style.visibility</p:attrName>
                                        </p:attrNameLst>
                                      </p:cBhvr>
                                      <p:to>
                                        <p:strVal val="visible"/>
                                      </p:to>
                                    </p:set>
                                    <p:animEffect transition="in" filter="dissolve">
                                      <p:cBhvr>
                                        <p:cTn id="113" dur="500"/>
                                        <p:tgtEl>
                                          <p:spTgt spid="186"/>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grpId="0" nodeType="clickEffect">
                                  <p:stCondLst>
                                    <p:cond delay="0"/>
                                  </p:stCondLst>
                                  <p:childTnLst>
                                    <p:set>
                                      <p:cBhvr>
                                        <p:cTn id="117" dur="1" fill="hold">
                                          <p:stCondLst>
                                            <p:cond delay="0"/>
                                          </p:stCondLst>
                                        </p:cTn>
                                        <p:tgtEl>
                                          <p:spTgt spid="109"/>
                                        </p:tgtEl>
                                        <p:attrNameLst>
                                          <p:attrName>style.visibility</p:attrName>
                                        </p:attrNameLst>
                                      </p:cBhvr>
                                      <p:to>
                                        <p:strVal val="visible"/>
                                      </p:to>
                                    </p:set>
                                    <p:animEffect transition="in" filter="wipe(down)">
                                      <p:cBhvr>
                                        <p:cTn id="118" dur="1000"/>
                                        <p:tgtEl>
                                          <p:spTgt spid="109"/>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4" fill="hold" grpId="2" nodeType="clickEffect">
                                  <p:stCondLst>
                                    <p:cond delay="0"/>
                                  </p:stCondLst>
                                  <p:childTnLst>
                                    <p:set>
                                      <p:cBhvr>
                                        <p:cTn id="122" dur="1" fill="hold">
                                          <p:stCondLst>
                                            <p:cond delay="0"/>
                                          </p:stCondLst>
                                        </p:cTn>
                                        <p:tgtEl>
                                          <p:spTgt spid="113"/>
                                        </p:tgtEl>
                                        <p:attrNameLst>
                                          <p:attrName>style.visibility</p:attrName>
                                        </p:attrNameLst>
                                      </p:cBhvr>
                                      <p:to>
                                        <p:strVal val="visible"/>
                                      </p:to>
                                    </p:set>
                                    <p:animEffect transition="in" filter="wipe(down)">
                                      <p:cBhvr>
                                        <p:cTn id="123" dur="2000"/>
                                        <p:tgtEl>
                                          <p:spTgt spid="113"/>
                                        </p:tgtEl>
                                      </p:cBhvr>
                                    </p:animEffect>
                                  </p:childTnLst>
                                </p:cTn>
                              </p:par>
                              <p:par>
                                <p:cTn id="124" presetID="1" presetClass="entr" presetSubtype="0" fill="hold" grpId="0" nodeType="withEffect">
                                  <p:stCondLst>
                                    <p:cond delay="0"/>
                                  </p:stCondLst>
                                  <p:childTnLst>
                                    <p:set>
                                      <p:cBhvr>
                                        <p:cTn id="125" dur="1" fill="hold">
                                          <p:stCondLst>
                                            <p:cond delay="0"/>
                                          </p:stCondLst>
                                        </p:cTn>
                                        <p:tgtEl>
                                          <p:spTgt spid="110"/>
                                        </p:tgtEl>
                                        <p:attrNameLst>
                                          <p:attrName>style.visibility</p:attrName>
                                        </p:attrNameLst>
                                      </p:cBhvr>
                                      <p:to>
                                        <p:strVal val="visible"/>
                                      </p:to>
                                    </p:set>
                                  </p:childTnLst>
                                </p:cTn>
                              </p:par>
                              <p:par>
                                <p:cTn id="126" presetID="9" presetClass="entr" presetSubtype="0" fill="hold" nodeType="withEffect">
                                  <p:stCondLst>
                                    <p:cond delay="0"/>
                                  </p:stCondLst>
                                  <p:childTnLst>
                                    <p:set>
                                      <p:cBhvr>
                                        <p:cTn id="127" dur="1" fill="hold">
                                          <p:stCondLst>
                                            <p:cond delay="0"/>
                                          </p:stCondLst>
                                        </p:cTn>
                                        <p:tgtEl>
                                          <p:spTgt spid="190"/>
                                        </p:tgtEl>
                                        <p:attrNameLst>
                                          <p:attrName>style.visibility</p:attrName>
                                        </p:attrNameLst>
                                      </p:cBhvr>
                                      <p:to>
                                        <p:strVal val="visible"/>
                                      </p:to>
                                    </p:set>
                                    <p:animEffect transition="in" filter="dissolve">
                                      <p:cBhvr>
                                        <p:cTn id="128" dur="500"/>
                                        <p:tgtEl>
                                          <p:spTgt spid="190"/>
                                        </p:tgtEl>
                                      </p:cBhvr>
                                    </p:animEffect>
                                  </p:childTnLst>
                                </p:cTn>
                              </p:par>
                              <p:par>
                                <p:cTn id="129" presetID="9" presetClass="entr" presetSubtype="0" fill="hold" grpId="0" nodeType="withEffect">
                                  <p:stCondLst>
                                    <p:cond delay="0"/>
                                  </p:stCondLst>
                                  <p:childTnLst>
                                    <p:set>
                                      <p:cBhvr>
                                        <p:cTn id="130" dur="1" fill="hold">
                                          <p:stCondLst>
                                            <p:cond delay="0"/>
                                          </p:stCondLst>
                                        </p:cTn>
                                        <p:tgtEl>
                                          <p:spTgt spid="111"/>
                                        </p:tgtEl>
                                        <p:attrNameLst>
                                          <p:attrName>style.visibility</p:attrName>
                                        </p:attrNameLst>
                                      </p:cBhvr>
                                      <p:to>
                                        <p:strVal val="visible"/>
                                      </p:to>
                                    </p:set>
                                    <p:animEffect transition="in" filter="dissolve">
                                      <p:cBhvr>
                                        <p:cTn id="131" dur="500"/>
                                        <p:tgtEl>
                                          <p:spTgt spid="111"/>
                                        </p:tgtEl>
                                      </p:cBhvr>
                                    </p:animEffect>
                                  </p:childTnLst>
                                </p:cTn>
                              </p:par>
                            </p:childTnLst>
                          </p:cTn>
                        </p:par>
                      </p:childTnLst>
                    </p:cTn>
                  </p:par>
                  <p:par>
                    <p:cTn id="132" fill="hold">
                      <p:stCondLst>
                        <p:cond delay="indefinite"/>
                      </p:stCondLst>
                      <p:childTnLst>
                        <p:par>
                          <p:cTn id="133" fill="hold">
                            <p:stCondLst>
                              <p:cond delay="0"/>
                            </p:stCondLst>
                            <p:childTnLst>
                              <p:par>
                                <p:cTn id="134" presetID="9" presetClass="entr" presetSubtype="0" fill="hold" grpId="0" nodeType="clickEffect">
                                  <p:stCondLst>
                                    <p:cond delay="0"/>
                                  </p:stCondLst>
                                  <p:childTnLst>
                                    <p:set>
                                      <p:cBhvr>
                                        <p:cTn id="135" dur="1" fill="hold">
                                          <p:stCondLst>
                                            <p:cond delay="0"/>
                                          </p:stCondLst>
                                        </p:cTn>
                                        <p:tgtEl>
                                          <p:spTgt spid="127"/>
                                        </p:tgtEl>
                                        <p:attrNameLst>
                                          <p:attrName>style.visibility</p:attrName>
                                        </p:attrNameLst>
                                      </p:cBhvr>
                                      <p:to>
                                        <p:strVal val="visible"/>
                                      </p:to>
                                    </p:set>
                                    <p:animEffect transition="in" filter="dissolve">
                                      <p:cBhvr>
                                        <p:cTn id="136" dur="500"/>
                                        <p:tgtEl>
                                          <p:spTgt spid="127"/>
                                        </p:tgtEl>
                                      </p:cBhvr>
                                    </p:animEffect>
                                  </p:childTnLst>
                                </p:cTn>
                              </p:par>
                              <p:par>
                                <p:cTn id="137" presetID="9" presetClass="entr" presetSubtype="0" fill="hold" grpId="0" nodeType="withEffect">
                                  <p:stCondLst>
                                    <p:cond delay="0"/>
                                  </p:stCondLst>
                                  <p:childTnLst>
                                    <p:set>
                                      <p:cBhvr>
                                        <p:cTn id="138" dur="1" fill="hold">
                                          <p:stCondLst>
                                            <p:cond delay="0"/>
                                          </p:stCondLst>
                                        </p:cTn>
                                        <p:tgtEl>
                                          <p:spTgt spid="128"/>
                                        </p:tgtEl>
                                        <p:attrNameLst>
                                          <p:attrName>style.visibility</p:attrName>
                                        </p:attrNameLst>
                                      </p:cBhvr>
                                      <p:to>
                                        <p:strVal val="visible"/>
                                      </p:to>
                                    </p:set>
                                    <p:animEffect transition="in" filter="dissolve">
                                      <p:cBhvr>
                                        <p:cTn id="139" dur="500"/>
                                        <p:tgtEl>
                                          <p:spTgt spid="128"/>
                                        </p:tgtEl>
                                      </p:cBhvr>
                                    </p:animEffect>
                                  </p:childTnLst>
                                </p:cTn>
                              </p:par>
                              <p:par>
                                <p:cTn id="140" presetID="9" presetClass="entr" presetSubtype="0" fill="hold" grpId="0" nodeType="withEffect">
                                  <p:stCondLst>
                                    <p:cond delay="0"/>
                                  </p:stCondLst>
                                  <p:childTnLst>
                                    <p:set>
                                      <p:cBhvr>
                                        <p:cTn id="141" dur="1" fill="hold">
                                          <p:stCondLst>
                                            <p:cond delay="0"/>
                                          </p:stCondLst>
                                        </p:cTn>
                                        <p:tgtEl>
                                          <p:spTgt spid="112"/>
                                        </p:tgtEl>
                                        <p:attrNameLst>
                                          <p:attrName>style.visibility</p:attrName>
                                        </p:attrNameLst>
                                      </p:cBhvr>
                                      <p:to>
                                        <p:strVal val="visible"/>
                                      </p:to>
                                    </p:set>
                                    <p:animEffect transition="in" filter="dissolve">
                                      <p:cBhvr>
                                        <p:cTn id="142" dur="500"/>
                                        <p:tgtEl>
                                          <p:spTgt spid="112"/>
                                        </p:tgtEl>
                                      </p:cBhvr>
                                    </p:animEffect>
                                  </p:childTnLst>
                                </p:cTn>
                              </p:par>
                              <p:par>
                                <p:cTn id="143" presetID="22" presetClass="entr" presetSubtype="4" fill="hold" grpId="0" nodeType="withEffect">
                                  <p:stCondLst>
                                    <p:cond delay="0"/>
                                  </p:stCondLst>
                                  <p:childTnLst>
                                    <p:set>
                                      <p:cBhvr>
                                        <p:cTn id="144" dur="1" fill="hold">
                                          <p:stCondLst>
                                            <p:cond delay="0"/>
                                          </p:stCondLst>
                                        </p:cTn>
                                        <p:tgtEl>
                                          <p:spTgt spid="122"/>
                                        </p:tgtEl>
                                        <p:attrNameLst>
                                          <p:attrName>style.visibility</p:attrName>
                                        </p:attrNameLst>
                                      </p:cBhvr>
                                      <p:to>
                                        <p:strVal val="visible"/>
                                      </p:to>
                                    </p:set>
                                    <p:animEffect transition="in" filter="wipe(down)">
                                      <p:cBhvr>
                                        <p:cTn id="145" dur="2000"/>
                                        <p:tgtEl>
                                          <p:spTgt spid="122"/>
                                        </p:tgtEl>
                                      </p:cBhvr>
                                    </p:animEffect>
                                  </p:childTnLst>
                                </p:cTn>
                              </p:par>
                            </p:childTnLst>
                          </p:cTn>
                        </p:par>
                      </p:childTnLst>
                    </p:cTn>
                  </p:par>
                  <p:par>
                    <p:cTn id="146" fill="hold">
                      <p:stCondLst>
                        <p:cond delay="indefinite"/>
                      </p:stCondLst>
                      <p:childTnLst>
                        <p:par>
                          <p:cTn id="147" fill="hold">
                            <p:stCondLst>
                              <p:cond delay="0"/>
                            </p:stCondLst>
                            <p:childTnLst>
                              <p:par>
                                <p:cTn id="148" presetID="9" presetClass="entr" presetSubtype="0" fill="hold" grpId="0" nodeType="clickEffect">
                                  <p:stCondLst>
                                    <p:cond delay="0"/>
                                  </p:stCondLst>
                                  <p:childTnLst>
                                    <p:set>
                                      <p:cBhvr>
                                        <p:cTn id="149" dur="1" fill="hold">
                                          <p:stCondLst>
                                            <p:cond delay="0"/>
                                          </p:stCondLst>
                                        </p:cTn>
                                        <p:tgtEl>
                                          <p:spTgt spid="103"/>
                                        </p:tgtEl>
                                        <p:attrNameLst>
                                          <p:attrName>style.visibility</p:attrName>
                                        </p:attrNameLst>
                                      </p:cBhvr>
                                      <p:to>
                                        <p:strVal val="visible"/>
                                      </p:to>
                                    </p:set>
                                    <p:animEffect transition="in" filter="dissolve">
                                      <p:cBhvr>
                                        <p:cTn id="150" dur="500"/>
                                        <p:tgtEl>
                                          <p:spTgt spid="103"/>
                                        </p:tgtEl>
                                      </p:cBhvr>
                                    </p:animEffect>
                                  </p:childTnLst>
                                </p:cTn>
                              </p:par>
                              <p:par>
                                <p:cTn id="151" presetID="9" presetClass="entr" presetSubtype="0" fill="hold" grpId="0" nodeType="withEffect">
                                  <p:stCondLst>
                                    <p:cond delay="0"/>
                                  </p:stCondLst>
                                  <p:childTnLst>
                                    <p:set>
                                      <p:cBhvr>
                                        <p:cTn id="152" dur="1" fill="hold">
                                          <p:stCondLst>
                                            <p:cond delay="0"/>
                                          </p:stCondLst>
                                        </p:cTn>
                                        <p:tgtEl>
                                          <p:spTgt spid="114"/>
                                        </p:tgtEl>
                                        <p:attrNameLst>
                                          <p:attrName>style.visibility</p:attrName>
                                        </p:attrNameLst>
                                      </p:cBhvr>
                                      <p:to>
                                        <p:strVal val="visible"/>
                                      </p:to>
                                    </p:set>
                                    <p:animEffect transition="in" filter="dissolve">
                                      <p:cBhvr>
                                        <p:cTn id="153" dur="500"/>
                                        <p:tgtEl>
                                          <p:spTgt spid="114"/>
                                        </p:tgtEl>
                                      </p:cBhvr>
                                    </p:animEffect>
                                  </p:childTnLst>
                                </p:cTn>
                              </p:par>
                              <p:par>
                                <p:cTn id="154" presetID="9" presetClass="entr" presetSubtype="0" fill="hold" nodeType="withEffect">
                                  <p:stCondLst>
                                    <p:cond delay="0"/>
                                  </p:stCondLst>
                                  <p:childTnLst>
                                    <p:set>
                                      <p:cBhvr>
                                        <p:cTn id="155" dur="1" fill="hold">
                                          <p:stCondLst>
                                            <p:cond delay="0"/>
                                          </p:stCondLst>
                                        </p:cTn>
                                        <p:tgtEl>
                                          <p:spTgt spid="143"/>
                                        </p:tgtEl>
                                        <p:attrNameLst>
                                          <p:attrName>style.visibility</p:attrName>
                                        </p:attrNameLst>
                                      </p:cBhvr>
                                      <p:to>
                                        <p:strVal val="visible"/>
                                      </p:to>
                                    </p:set>
                                    <p:animEffect transition="in" filter="dissolve">
                                      <p:cBhvr>
                                        <p:cTn id="156" dur="500"/>
                                        <p:tgtEl>
                                          <p:spTgt spid="143"/>
                                        </p:tgtEl>
                                      </p:cBhvr>
                                    </p:animEffect>
                                  </p:childTnLst>
                                </p:cTn>
                              </p:par>
                              <p:par>
                                <p:cTn id="157" presetID="9" presetClass="entr" presetSubtype="0" fill="hold" grpId="0" nodeType="withEffect">
                                  <p:stCondLst>
                                    <p:cond delay="0"/>
                                  </p:stCondLst>
                                  <p:childTnLst>
                                    <p:set>
                                      <p:cBhvr>
                                        <p:cTn id="158" dur="1" fill="hold">
                                          <p:stCondLst>
                                            <p:cond delay="0"/>
                                          </p:stCondLst>
                                        </p:cTn>
                                        <p:tgtEl>
                                          <p:spTgt spid="182"/>
                                        </p:tgtEl>
                                        <p:attrNameLst>
                                          <p:attrName>style.visibility</p:attrName>
                                        </p:attrNameLst>
                                      </p:cBhvr>
                                      <p:to>
                                        <p:strVal val="visible"/>
                                      </p:to>
                                    </p:set>
                                    <p:animEffect transition="in" filter="dissolve">
                                      <p:cBhvr>
                                        <p:cTn id="159" dur="500"/>
                                        <p:tgtEl>
                                          <p:spTgt spid="182"/>
                                        </p:tgtEl>
                                      </p:cBhvr>
                                    </p:animEffect>
                                  </p:childTnLst>
                                </p:cTn>
                              </p:par>
                              <p:par>
                                <p:cTn id="160" presetID="9" presetClass="entr" presetSubtype="0" fill="hold" nodeType="withEffect">
                                  <p:stCondLst>
                                    <p:cond delay="0"/>
                                  </p:stCondLst>
                                  <p:childTnLst>
                                    <p:set>
                                      <p:cBhvr>
                                        <p:cTn id="161" dur="1" fill="hold">
                                          <p:stCondLst>
                                            <p:cond delay="0"/>
                                          </p:stCondLst>
                                        </p:cTn>
                                        <p:tgtEl>
                                          <p:spTgt spid="180"/>
                                        </p:tgtEl>
                                        <p:attrNameLst>
                                          <p:attrName>style.visibility</p:attrName>
                                        </p:attrNameLst>
                                      </p:cBhvr>
                                      <p:to>
                                        <p:strVal val="visible"/>
                                      </p:to>
                                    </p:set>
                                    <p:animEffect transition="in" filter="dissolve">
                                      <p:cBhvr>
                                        <p:cTn id="162" dur="500"/>
                                        <p:tgtEl>
                                          <p:spTgt spid="180"/>
                                        </p:tgtEl>
                                      </p:cBhvr>
                                    </p:animEffec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grpId="0" nodeType="clickEffect">
                                  <p:stCondLst>
                                    <p:cond delay="0"/>
                                  </p:stCondLst>
                                  <p:childTnLst>
                                    <p:set>
                                      <p:cBhvr>
                                        <p:cTn id="166" dur="1" fill="hold">
                                          <p:stCondLst>
                                            <p:cond delay="0"/>
                                          </p:stCondLst>
                                        </p:cTn>
                                        <p:tgtEl>
                                          <p:spTgt spid="184"/>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9" presetClass="entr" presetSubtype="0" fill="hold" nodeType="clickEffect">
                                  <p:stCondLst>
                                    <p:cond delay="0"/>
                                  </p:stCondLst>
                                  <p:childTnLst>
                                    <p:set>
                                      <p:cBhvr>
                                        <p:cTn id="170" dur="1" fill="hold">
                                          <p:stCondLst>
                                            <p:cond delay="0"/>
                                          </p:stCondLst>
                                        </p:cTn>
                                        <p:tgtEl>
                                          <p:spTgt spid="135"/>
                                        </p:tgtEl>
                                        <p:attrNameLst>
                                          <p:attrName>style.visibility</p:attrName>
                                        </p:attrNameLst>
                                      </p:cBhvr>
                                      <p:to>
                                        <p:strVal val="visible"/>
                                      </p:to>
                                    </p:set>
                                    <p:animEffect transition="in" filter="dissolve">
                                      <p:cBhvr>
                                        <p:cTn id="171" dur="500"/>
                                        <p:tgtEl>
                                          <p:spTgt spid="135"/>
                                        </p:tgtEl>
                                      </p:cBhvr>
                                    </p:animEffect>
                                  </p:childTnLst>
                                </p:cTn>
                              </p:par>
                              <p:par>
                                <p:cTn id="172" presetID="9" presetClass="entr" presetSubtype="0" fill="hold" grpId="1" nodeType="withEffect">
                                  <p:stCondLst>
                                    <p:cond delay="0"/>
                                  </p:stCondLst>
                                  <p:childTnLst>
                                    <p:set>
                                      <p:cBhvr>
                                        <p:cTn id="173" dur="1" fill="hold">
                                          <p:stCondLst>
                                            <p:cond delay="0"/>
                                          </p:stCondLst>
                                        </p:cTn>
                                        <p:tgtEl>
                                          <p:spTgt spid="120"/>
                                        </p:tgtEl>
                                        <p:attrNameLst>
                                          <p:attrName>style.visibility</p:attrName>
                                        </p:attrNameLst>
                                      </p:cBhvr>
                                      <p:to>
                                        <p:strVal val="visible"/>
                                      </p:to>
                                    </p:set>
                                    <p:animEffect transition="in" filter="dissolve">
                                      <p:cBhvr>
                                        <p:cTn id="174" dur="500"/>
                                        <p:tgtEl>
                                          <p:spTgt spid="120"/>
                                        </p:tgtEl>
                                      </p:cBhvr>
                                    </p:animEffect>
                                  </p:childTnLst>
                                </p:cTn>
                              </p:par>
                              <p:par>
                                <p:cTn id="175" presetID="9" presetClass="entr" presetSubtype="0" fill="hold" grpId="0" nodeType="withEffect">
                                  <p:stCondLst>
                                    <p:cond delay="0"/>
                                  </p:stCondLst>
                                  <p:childTnLst>
                                    <p:set>
                                      <p:cBhvr>
                                        <p:cTn id="176" dur="1" fill="hold">
                                          <p:stCondLst>
                                            <p:cond delay="0"/>
                                          </p:stCondLst>
                                        </p:cTn>
                                        <p:tgtEl>
                                          <p:spTgt spid="133"/>
                                        </p:tgtEl>
                                        <p:attrNameLst>
                                          <p:attrName>style.visibility</p:attrName>
                                        </p:attrNameLst>
                                      </p:cBhvr>
                                      <p:to>
                                        <p:strVal val="visible"/>
                                      </p:to>
                                    </p:set>
                                    <p:animEffect transition="in" filter="dissolve">
                                      <p:cBhvr>
                                        <p:cTn id="177" dur="500"/>
                                        <p:tgtEl>
                                          <p:spTgt spid="133"/>
                                        </p:tgtEl>
                                      </p:cBhvr>
                                    </p:animEffect>
                                  </p:childTnLst>
                                </p:cTn>
                              </p:par>
                            </p:childTnLst>
                          </p:cTn>
                        </p:par>
                      </p:childTnLst>
                    </p:cTn>
                  </p:par>
                  <p:par>
                    <p:cTn id="178" fill="hold">
                      <p:stCondLst>
                        <p:cond delay="indefinite"/>
                      </p:stCondLst>
                      <p:childTnLst>
                        <p:par>
                          <p:cTn id="179" fill="hold">
                            <p:stCondLst>
                              <p:cond delay="0"/>
                            </p:stCondLst>
                            <p:childTnLst>
                              <p:par>
                                <p:cTn id="180" presetID="9" presetClass="entr" presetSubtype="0" fill="hold" nodeType="clickEffect">
                                  <p:stCondLst>
                                    <p:cond delay="0"/>
                                  </p:stCondLst>
                                  <p:childTnLst>
                                    <p:set>
                                      <p:cBhvr>
                                        <p:cTn id="181" dur="1" fill="hold">
                                          <p:stCondLst>
                                            <p:cond delay="0"/>
                                          </p:stCondLst>
                                        </p:cTn>
                                        <p:tgtEl>
                                          <p:spTgt spid="137"/>
                                        </p:tgtEl>
                                        <p:attrNameLst>
                                          <p:attrName>style.visibility</p:attrName>
                                        </p:attrNameLst>
                                      </p:cBhvr>
                                      <p:to>
                                        <p:strVal val="visible"/>
                                      </p:to>
                                    </p:set>
                                    <p:animEffect transition="in" filter="dissolve">
                                      <p:cBhvr>
                                        <p:cTn id="182" dur="500"/>
                                        <p:tgtEl>
                                          <p:spTgt spid="137"/>
                                        </p:tgtEl>
                                      </p:cBhvr>
                                    </p:animEffect>
                                  </p:childTnLst>
                                </p:cTn>
                              </p:par>
                              <p:par>
                                <p:cTn id="183" presetID="9" presetClass="entr" presetSubtype="0" fill="hold" grpId="0" nodeType="withEffect">
                                  <p:stCondLst>
                                    <p:cond delay="0"/>
                                  </p:stCondLst>
                                  <p:childTnLst>
                                    <p:set>
                                      <p:cBhvr>
                                        <p:cTn id="184" dur="1" fill="hold">
                                          <p:stCondLst>
                                            <p:cond delay="0"/>
                                          </p:stCondLst>
                                        </p:cTn>
                                        <p:tgtEl>
                                          <p:spTgt spid="126"/>
                                        </p:tgtEl>
                                        <p:attrNameLst>
                                          <p:attrName>style.visibility</p:attrName>
                                        </p:attrNameLst>
                                      </p:cBhvr>
                                      <p:to>
                                        <p:strVal val="visible"/>
                                      </p:to>
                                    </p:set>
                                    <p:animEffect transition="in" filter="dissolve">
                                      <p:cBhvr>
                                        <p:cTn id="185" dur="500"/>
                                        <p:tgtEl>
                                          <p:spTgt spid="126"/>
                                        </p:tgtEl>
                                      </p:cBhvr>
                                    </p:animEffect>
                                  </p:childTnLst>
                                </p:cTn>
                              </p:par>
                            </p:childTnLst>
                          </p:cTn>
                        </p:par>
                      </p:childTnLst>
                    </p:cTn>
                  </p:par>
                  <p:par>
                    <p:cTn id="186" fill="hold">
                      <p:stCondLst>
                        <p:cond delay="indefinite"/>
                      </p:stCondLst>
                      <p:childTnLst>
                        <p:par>
                          <p:cTn id="187" fill="hold">
                            <p:stCondLst>
                              <p:cond delay="0"/>
                            </p:stCondLst>
                            <p:childTnLst>
                              <p:par>
                                <p:cTn id="188" presetID="9" presetClass="entr" presetSubtype="0" fill="hold" nodeType="clickEffect">
                                  <p:stCondLst>
                                    <p:cond delay="0"/>
                                  </p:stCondLst>
                                  <p:childTnLst>
                                    <p:set>
                                      <p:cBhvr>
                                        <p:cTn id="189" dur="1" fill="hold">
                                          <p:stCondLst>
                                            <p:cond delay="0"/>
                                          </p:stCondLst>
                                        </p:cTn>
                                        <p:tgtEl>
                                          <p:spTgt spid="178"/>
                                        </p:tgtEl>
                                        <p:attrNameLst>
                                          <p:attrName>style.visibility</p:attrName>
                                        </p:attrNameLst>
                                      </p:cBhvr>
                                      <p:to>
                                        <p:strVal val="visible"/>
                                      </p:to>
                                    </p:set>
                                    <p:animEffect transition="in" filter="dissolve">
                                      <p:cBhvr>
                                        <p:cTn id="190" dur="500"/>
                                        <p:tgtEl>
                                          <p:spTgt spid="178"/>
                                        </p:tgtEl>
                                      </p:cBhvr>
                                    </p:animEffect>
                                  </p:childTnLst>
                                </p:cTn>
                              </p:par>
                              <p:par>
                                <p:cTn id="191" presetID="9" presetClass="entr" presetSubtype="0" fill="hold" grpId="0" nodeType="withEffect">
                                  <p:stCondLst>
                                    <p:cond delay="0"/>
                                  </p:stCondLst>
                                  <p:childTnLst>
                                    <p:set>
                                      <p:cBhvr>
                                        <p:cTn id="192" dur="1" fill="hold">
                                          <p:stCondLst>
                                            <p:cond delay="0"/>
                                          </p:stCondLst>
                                        </p:cTn>
                                        <p:tgtEl>
                                          <p:spTgt spid="130"/>
                                        </p:tgtEl>
                                        <p:attrNameLst>
                                          <p:attrName>style.visibility</p:attrName>
                                        </p:attrNameLst>
                                      </p:cBhvr>
                                      <p:to>
                                        <p:strVal val="visible"/>
                                      </p:to>
                                    </p:set>
                                    <p:animEffect transition="in" filter="dissolve">
                                      <p:cBhvr>
                                        <p:cTn id="193" dur="500"/>
                                        <p:tgtEl>
                                          <p:spTgt spid="130"/>
                                        </p:tgtEl>
                                      </p:cBhvr>
                                    </p:animEffect>
                                  </p:childTnLst>
                                </p:cTn>
                              </p:par>
                            </p:childTnLst>
                          </p:cTn>
                        </p:par>
                      </p:childTnLst>
                    </p:cTn>
                  </p:par>
                  <p:par>
                    <p:cTn id="194" fill="hold">
                      <p:stCondLst>
                        <p:cond delay="indefinite"/>
                      </p:stCondLst>
                      <p:childTnLst>
                        <p:par>
                          <p:cTn id="195" fill="hold">
                            <p:stCondLst>
                              <p:cond delay="0"/>
                            </p:stCondLst>
                            <p:childTnLst>
                              <p:par>
                                <p:cTn id="196" presetID="22" presetClass="entr" presetSubtype="4" fill="hold" grpId="0" nodeType="clickEffect">
                                  <p:stCondLst>
                                    <p:cond delay="0"/>
                                  </p:stCondLst>
                                  <p:childTnLst>
                                    <p:set>
                                      <p:cBhvr>
                                        <p:cTn id="197" dur="1" fill="hold">
                                          <p:stCondLst>
                                            <p:cond delay="0"/>
                                          </p:stCondLst>
                                        </p:cTn>
                                        <p:tgtEl>
                                          <p:spTgt spid="185"/>
                                        </p:tgtEl>
                                        <p:attrNameLst>
                                          <p:attrName>style.visibility</p:attrName>
                                        </p:attrNameLst>
                                      </p:cBhvr>
                                      <p:to>
                                        <p:strVal val="visible"/>
                                      </p:to>
                                    </p:set>
                                    <p:animEffect transition="in" filter="wipe(down)">
                                      <p:cBhvr>
                                        <p:cTn id="198" dur="500"/>
                                        <p:tgtEl>
                                          <p:spTgt spid="185"/>
                                        </p:tgtEl>
                                      </p:cBhvr>
                                    </p:animEffect>
                                  </p:childTnLst>
                                </p:cTn>
                              </p:par>
                            </p:childTnLst>
                          </p:cTn>
                        </p:par>
                        <p:par>
                          <p:cTn id="199" fill="hold">
                            <p:stCondLst>
                              <p:cond delay="500"/>
                            </p:stCondLst>
                            <p:childTnLst>
                              <p:par>
                                <p:cTn id="200" presetID="9" presetClass="entr" presetSubtype="0" fill="hold" grpId="1" nodeType="afterEffect">
                                  <p:stCondLst>
                                    <p:cond delay="0"/>
                                  </p:stCondLst>
                                  <p:childTnLst>
                                    <p:set>
                                      <p:cBhvr>
                                        <p:cTn id="201" dur="1" fill="hold">
                                          <p:stCondLst>
                                            <p:cond delay="0"/>
                                          </p:stCondLst>
                                        </p:cTn>
                                        <p:tgtEl>
                                          <p:spTgt spid="116"/>
                                        </p:tgtEl>
                                        <p:attrNameLst>
                                          <p:attrName>style.visibility</p:attrName>
                                        </p:attrNameLst>
                                      </p:cBhvr>
                                      <p:to>
                                        <p:strVal val="visible"/>
                                      </p:to>
                                    </p:set>
                                    <p:animEffect transition="in" filter="dissolve">
                                      <p:cBhvr>
                                        <p:cTn id="202" dur="500"/>
                                        <p:tgtEl>
                                          <p:spTgt spid="116"/>
                                        </p:tgtEl>
                                      </p:cBhvr>
                                    </p:animEffect>
                                  </p:childTnLst>
                                </p:cTn>
                              </p:par>
                              <p:par>
                                <p:cTn id="203" presetID="1" presetClass="entr" presetSubtype="0" fill="hold" grpId="0" nodeType="withEffect">
                                  <p:stCondLst>
                                    <p:cond delay="0"/>
                                  </p:stCondLst>
                                  <p:childTnLst>
                                    <p:set>
                                      <p:cBhvr>
                                        <p:cTn id="204" dur="1" fill="hold">
                                          <p:stCondLst>
                                            <p:cond delay="0"/>
                                          </p:stCondLst>
                                        </p:cTn>
                                        <p:tgtEl>
                                          <p:spTgt spid="115"/>
                                        </p:tgtEl>
                                        <p:attrNameLst>
                                          <p:attrName>style.visibility</p:attrName>
                                        </p:attrNameLst>
                                      </p:cBhvr>
                                      <p:to>
                                        <p:strVal val="visible"/>
                                      </p:to>
                                    </p:set>
                                  </p:childTnLst>
                                </p:cTn>
                              </p:par>
                            </p:childTnLst>
                          </p:cTn>
                        </p:par>
                        <p:par>
                          <p:cTn id="205" fill="hold">
                            <p:stCondLst>
                              <p:cond delay="1000"/>
                            </p:stCondLst>
                            <p:childTnLst>
                              <p:par>
                                <p:cTn id="206" presetID="9" presetClass="entr" presetSubtype="0" fill="hold" nodeType="afterEffect">
                                  <p:stCondLst>
                                    <p:cond delay="0"/>
                                  </p:stCondLst>
                                  <p:childTnLst>
                                    <p:set>
                                      <p:cBhvr>
                                        <p:cTn id="207" dur="1" fill="hold">
                                          <p:stCondLst>
                                            <p:cond delay="0"/>
                                          </p:stCondLst>
                                        </p:cTn>
                                        <p:tgtEl>
                                          <p:spTgt spid="176"/>
                                        </p:tgtEl>
                                        <p:attrNameLst>
                                          <p:attrName>style.visibility</p:attrName>
                                        </p:attrNameLst>
                                      </p:cBhvr>
                                      <p:to>
                                        <p:strVal val="visible"/>
                                      </p:to>
                                    </p:set>
                                    <p:animEffect transition="in" filter="dissolve">
                                      <p:cBhvr>
                                        <p:cTn id="208" dur="500"/>
                                        <p:tgtEl>
                                          <p:spTgt spid="176"/>
                                        </p:tgtEl>
                                      </p:cBhvr>
                                    </p:animEffect>
                                  </p:childTnLst>
                                </p:cTn>
                              </p:par>
                              <p:par>
                                <p:cTn id="209" presetID="9" presetClass="entr" presetSubtype="0" fill="hold" grpId="0" nodeType="withEffect">
                                  <p:stCondLst>
                                    <p:cond delay="0"/>
                                  </p:stCondLst>
                                  <p:childTnLst>
                                    <p:set>
                                      <p:cBhvr>
                                        <p:cTn id="210" dur="1" fill="hold">
                                          <p:stCondLst>
                                            <p:cond delay="0"/>
                                          </p:stCondLst>
                                        </p:cTn>
                                        <p:tgtEl>
                                          <p:spTgt spid="140"/>
                                        </p:tgtEl>
                                        <p:attrNameLst>
                                          <p:attrName>style.visibility</p:attrName>
                                        </p:attrNameLst>
                                      </p:cBhvr>
                                      <p:to>
                                        <p:strVal val="visible"/>
                                      </p:to>
                                    </p:set>
                                    <p:animEffect transition="in" filter="dissolve">
                                      <p:cBhvr>
                                        <p:cTn id="211" dur="500"/>
                                        <p:tgtEl>
                                          <p:spTgt spid="140"/>
                                        </p:tgtEl>
                                      </p:cBhvr>
                                    </p:animEffect>
                                  </p:childTnLst>
                                </p:cTn>
                              </p:par>
                            </p:childTnLst>
                          </p:cTn>
                        </p:par>
                      </p:childTnLst>
                    </p:cTn>
                  </p:par>
                  <p:par>
                    <p:cTn id="212" fill="hold">
                      <p:stCondLst>
                        <p:cond delay="indefinite"/>
                      </p:stCondLst>
                      <p:childTnLst>
                        <p:par>
                          <p:cTn id="213" fill="hold">
                            <p:stCondLst>
                              <p:cond delay="0"/>
                            </p:stCondLst>
                            <p:childTnLst>
                              <p:par>
                                <p:cTn id="214" presetID="1" presetClass="entr" presetSubtype="0" fill="hold" grpId="0" nodeType="clickEffect">
                                  <p:stCondLst>
                                    <p:cond delay="0"/>
                                  </p:stCondLst>
                                  <p:childTnLst>
                                    <p:set>
                                      <p:cBhvr>
                                        <p:cTn id="215" dur="1" fill="hold">
                                          <p:stCondLst>
                                            <p:cond delay="0"/>
                                          </p:stCondLst>
                                        </p:cTn>
                                        <p:tgtEl>
                                          <p:spTgt spid="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03" grpId="0"/>
      <p:bldP spid="10304" grpId="0"/>
      <p:bldP spid="10305" grpId="0"/>
      <p:bldP spid="10306" grpId="0"/>
      <p:bldP spid="10327" grpId="0" animBg="1"/>
      <p:bldP spid="10328" grpId="0" animBg="1"/>
      <p:bldP spid="10329" grpId="0" animBg="1"/>
      <p:bldP spid="10330" grpId="0" animBg="1"/>
      <p:bldP spid="10331" grpId="0" animBg="1"/>
      <p:bldP spid="10332" grpId="0" animBg="1"/>
      <p:bldP spid="10333" grpId="0" animBg="1"/>
      <p:bldP spid="10334" grpId="0" animBg="1"/>
      <p:bldP spid="10335" grpId="0" animBg="1"/>
      <p:bldP spid="10315" grpId="0" animBg="1"/>
      <p:bldP spid="10316" grpId="0" animBg="1"/>
      <p:bldP spid="68" grpId="0" animBg="1"/>
      <p:bldP spid="69" grpId="0" animBg="1"/>
      <p:bldP spid="70" grpId="0" animBg="1"/>
      <p:bldP spid="71" grpId="0" animBg="1"/>
      <p:bldP spid="72" grpId="0" animBg="1"/>
      <p:bldP spid="73" grpId="0"/>
      <p:bldP spid="74" grpId="0"/>
      <p:bldP spid="75" grpId="0"/>
      <p:bldP spid="83" grpId="0" animBg="1"/>
      <p:bldP spid="84" grpId="0" animBg="1"/>
      <p:bldP spid="85" grpId="0" animBg="1"/>
      <p:bldP spid="86" grpId="0" animBg="1"/>
      <p:bldP spid="88" grpId="0" animBg="1"/>
      <p:bldP spid="89" grpId="0" animBg="1"/>
      <p:bldP spid="90" grpId="0" animBg="1"/>
      <p:bldP spid="91" grpId="0" animBg="1"/>
      <p:bldP spid="93" grpId="0" animBg="1"/>
      <p:bldP spid="94" grpId="0" animBg="1"/>
      <p:bldP spid="95" grpId="0" animBg="1"/>
      <p:bldP spid="96" grpId="0" animBg="1"/>
      <p:bldP spid="101" grpId="0"/>
      <p:bldP spid="102" grpId="0" animBg="1"/>
      <p:bldP spid="103" grpId="0" animBg="1"/>
      <p:bldP spid="109" grpId="0" animBg="1"/>
      <p:bldP spid="110" grpId="0" animBg="1"/>
      <p:bldP spid="111" grpId="0"/>
      <p:bldP spid="112" grpId="0" animBg="1"/>
      <p:bldP spid="113" grpId="2" animBg="1"/>
      <p:bldP spid="114" grpId="0" animBg="1"/>
      <p:bldP spid="115" grpId="0" animBg="1"/>
      <p:bldP spid="116" grpId="1"/>
      <p:bldP spid="120" grpId="1"/>
      <p:bldP spid="122" grpId="0" animBg="1"/>
      <p:bldP spid="123" grpId="0" animBg="1"/>
      <p:bldP spid="126" grpId="0"/>
      <p:bldP spid="127" grpId="0"/>
      <p:bldP spid="128" grpId="0" animBg="1"/>
      <p:bldP spid="130" grpId="0"/>
      <p:bldP spid="132" grpId="0"/>
      <p:bldP spid="140" grpId="0" animBg="1"/>
      <p:bldP spid="133" grpId="0" animBg="1"/>
      <p:bldP spid="182" grpId="0"/>
      <p:bldP spid="183" grpId="0" animBg="1"/>
      <p:bldP spid="184" grpId="0" animBg="1"/>
      <p:bldP spid="185" grpId="0" animBg="1"/>
      <p:bldP spid="186" grpId="0" animBg="1"/>
      <p:bldP spid="19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l"/>
            <a:r>
              <a:rPr lang="en-US" sz="3600" b="1" smtClean="0"/>
              <a:t>Case of floating</a:t>
            </a:r>
            <a:endParaRPr lang="en-GB" sz="3600" b="1" smtClean="0"/>
          </a:p>
        </p:txBody>
      </p:sp>
      <p:sp>
        <p:nvSpPr>
          <p:cNvPr id="11267" name="Content Placeholder 3"/>
          <p:cNvSpPr>
            <a:spLocks noGrp="1"/>
          </p:cNvSpPr>
          <p:nvPr>
            <p:ph idx="1"/>
          </p:nvPr>
        </p:nvSpPr>
        <p:spPr>
          <a:xfrm>
            <a:off x="457200" y="1828800"/>
            <a:ext cx="8229600" cy="5016758"/>
          </a:xfrm>
        </p:spPr>
        <p:txBody>
          <a:bodyPr>
            <a:spAutoFit/>
          </a:bodyPr>
          <a:lstStyle/>
          <a:p>
            <a:pPr marL="355600" indent="-355600">
              <a:spcBef>
                <a:spcPts val="600"/>
              </a:spcBef>
              <a:spcAft>
                <a:spcPts val="600"/>
              </a:spcAft>
              <a:buFont typeface="Arial" pitchFamily="34" charset="0"/>
              <a:buChar char="•"/>
            </a:pPr>
            <a:r>
              <a:rPr lang="en-GB" sz="2800" dirty="0" smtClean="0"/>
              <a:t>In some cases, the equivalent mass of water due to the volume submerged by some partially submerged objects is equal to the mass of the object itself.</a:t>
            </a:r>
          </a:p>
          <a:p>
            <a:pPr marL="355600" indent="-355600">
              <a:spcBef>
                <a:spcPts val="600"/>
              </a:spcBef>
              <a:spcAft>
                <a:spcPts val="600"/>
              </a:spcAft>
              <a:buFont typeface="Arial" pitchFamily="34" charset="0"/>
              <a:buChar char="•"/>
            </a:pPr>
            <a:r>
              <a:rPr lang="en-GB" sz="2800" dirty="0" smtClean="0"/>
              <a:t>When this happens, the object floats.</a:t>
            </a:r>
          </a:p>
          <a:p>
            <a:pPr marL="355600" indent="-355600">
              <a:spcBef>
                <a:spcPts val="600"/>
              </a:spcBef>
              <a:spcAft>
                <a:spcPts val="600"/>
              </a:spcAft>
              <a:buFont typeface="Arial" pitchFamily="34" charset="0"/>
              <a:buChar char="•"/>
            </a:pPr>
            <a:r>
              <a:rPr lang="en-GB" sz="2800" dirty="0" smtClean="0"/>
              <a:t>Hence, for floating objects like wood, there is a maximum volume which is submerged in water.</a:t>
            </a:r>
          </a:p>
          <a:p>
            <a:pPr marL="355600" indent="-355600">
              <a:spcBef>
                <a:spcPts val="600"/>
              </a:spcBef>
              <a:spcAft>
                <a:spcPts val="600"/>
              </a:spcAft>
              <a:buFont typeface="Arial" pitchFamily="34" charset="0"/>
              <a:buChar char="•"/>
            </a:pPr>
            <a:r>
              <a:rPr lang="en-GB" sz="2800" dirty="0" smtClean="0"/>
              <a:t>This usually occurs when the density of the object is lower than that of water.</a:t>
            </a:r>
          </a:p>
          <a:p>
            <a:pPr marL="0" indent="0">
              <a:spcBef>
                <a:spcPts val="600"/>
              </a:spcBef>
              <a:spcAft>
                <a:spcPts val="600"/>
              </a:spcAft>
              <a:buFontTx/>
              <a:buNone/>
            </a:pPr>
            <a:endParaRPr lang="en-GB"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90" name="Line 22"/>
          <p:cNvSpPr>
            <a:spLocks noChangeShapeType="1"/>
          </p:cNvSpPr>
          <p:nvPr/>
        </p:nvSpPr>
        <p:spPr bwMode="auto">
          <a:xfrm flipV="1">
            <a:off x="1922463" y="1508125"/>
            <a:ext cx="0" cy="2189163"/>
          </a:xfrm>
          <a:prstGeom prst="line">
            <a:avLst/>
          </a:prstGeom>
          <a:noFill/>
          <a:ln w="28575">
            <a:solidFill>
              <a:srgbClr val="FF0000"/>
            </a:solidFill>
            <a:round/>
            <a:headEnd/>
            <a:tailEnd/>
          </a:ln>
        </p:spPr>
        <p:txBody>
          <a:bodyPr/>
          <a:lstStyle/>
          <a:p>
            <a:endParaRPr lang="en-GB"/>
          </a:p>
        </p:txBody>
      </p:sp>
      <p:sp>
        <p:nvSpPr>
          <p:cNvPr id="12291" name="Rectangle 2"/>
          <p:cNvSpPr>
            <a:spLocks noGrp="1" noChangeArrowheads="1"/>
          </p:cNvSpPr>
          <p:nvPr>
            <p:ph type="title"/>
          </p:nvPr>
        </p:nvSpPr>
        <p:spPr/>
        <p:txBody>
          <a:bodyPr/>
          <a:lstStyle/>
          <a:p>
            <a:pPr algn="l" eaLnBrk="1" hangingPunct="1"/>
            <a:r>
              <a:rPr lang="en-US" altLang="zh-CN" sz="3600" b="1" smtClean="0">
                <a:ea typeface="SimSun" pitchFamily="2" charset="-122"/>
              </a:rPr>
              <a:t>Case of floating</a:t>
            </a:r>
          </a:p>
        </p:txBody>
      </p:sp>
      <p:sp>
        <p:nvSpPr>
          <p:cNvPr id="83971" name="Rectangle 3"/>
          <p:cNvSpPr>
            <a:spLocks noChangeArrowheads="1"/>
          </p:cNvSpPr>
          <p:nvPr/>
        </p:nvSpPr>
        <p:spPr bwMode="auto">
          <a:xfrm>
            <a:off x="6376988" y="3006725"/>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2" name="Rectangle 4"/>
          <p:cNvSpPr>
            <a:spLocks noChangeArrowheads="1"/>
          </p:cNvSpPr>
          <p:nvPr/>
        </p:nvSpPr>
        <p:spPr bwMode="auto">
          <a:xfrm>
            <a:off x="808038" y="3006725"/>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3" name="Rectangle 5"/>
          <p:cNvSpPr>
            <a:spLocks noChangeArrowheads="1"/>
          </p:cNvSpPr>
          <p:nvPr/>
        </p:nvSpPr>
        <p:spPr bwMode="auto">
          <a:xfrm>
            <a:off x="6376988" y="4503738"/>
            <a:ext cx="2151062" cy="1306512"/>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4" name="Rectangle 6"/>
          <p:cNvSpPr>
            <a:spLocks noChangeArrowheads="1"/>
          </p:cNvSpPr>
          <p:nvPr/>
        </p:nvSpPr>
        <p:spPr bwMode="auto">
          <a:xfrm>
            <a:off x="6376988" y="4005263"/>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5" name="Rectangle 7"/>
          <p:cNvSpPr>
            <a:spLocks noChangeArrowheads="1"/>
          </p:cNvSpPr>
          <p:nvPr/>
        </p:nvSpPr>
        <p:spPr bwMode="auto">
          <a:xfrm>
            <a:off x="6376988" y="3505200"/>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6" name="Rectangle 8"/>
          <p:cNvSpPr>
            <a:spLocks noChangeArrowheads="1"/>
          </p:cNvSpPr>
          <p:nvPr/>
        </p:nvSpPr>
        <p:spPr bwMode="auto">
          <a:xfrm>
            <a:off x="808038" y="4503738"/>
            <a:ext cx="2151062" cy="1306512"/>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7" name="Rectangle 9"/>
          <p:cNvSpPr>
            <a:spLocks noChangeArrowheads="1"/>
          </p:cNvSpPr>
          <p:nvPr/>
        </p:nvSpPr>
        <p:spPr bwMode="auto">
          <a:xfrm>
            <a:off x="808038" y="4005263"/>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83978" name="Rectangle 10"/>
          <p:cNvSpPr>
            <a:spLocks noChangeArrowheads="1"/>
          </p:cNvSpPr>
          <p:nvPr/>
        </p:nvSpPr>
        <p:spPr bwMode="auto">
          <a:xfrm>
            <a:off x="808038" y="3505200"/>
            <a:ext cx="2151062" cy="498475"/>
          </a:xfrm>
          <a:prstGeom prst="rect">
            <a:avLst/>
          </a:prstGeom>
          <a:solidFill>
            <a:srgbClr val="009999">
              <a:alpha val="50195"/>
            </a:srgbClr>
          </a:solidFill>
          <a:ln w="9525">
            <a:solidFill>
              <a:srgbClr val="009999">
                <a:alpha val="7843"/>
              </a:srgbClr>
            </a:solidFill>
            <a:miter lim="800000"/>
            <a:headEnd/>
            <a:tailEnd/>
          </a:ln>
        </p:spPr>
        <p:txBody>
          <a:bodyPr wrap="none" anchor="ctr"/>
          <a:lstStyle/>
          <a:p>
            <a:endParaRPr lang="en-SG"/>
          </a:p>
        </p:txBody>
      </p:sp>
      <p:sp>
        <p:nvSpPr>
          <p:cNvPr id="12300" name="Line 11"/>
          <p:cNvSpPr>
            <a:spLocks noChangeShapeType="1"/>
          </p:cNvSpPr>
          <p:nvPr/>
        </p:nvSpPr>
        <p:spPr bwMode="auto">
          <a:xfrm>
            <a:off x="808038" y="2928938"/>
            <a:ext cx="0" cy="2881312"/>
          </a:xfrm>
          <a:prstGeom prst="line">
            <a:avLst/>
          </a:prstGeom>
          <a:noFill/>
          <a:ln w="28575">
            <a:solidFill>
              <a:schemeClr val="hlink"/>
            </a:solidFill>
            <a:round/>
            <a:headEnd/>
            <a:tailEnd/>
          </a:ln>
        </p:spPr>
        <p:txBody>
          <a:bodyPr/>
          <a:lstStyle/>
          <a:p>
            <a:endParaRPr lang="en-GB"/>
          </a:p>
        </p:txBody>
      </p:sp>
      <p:sp>
        <p:nvSpPr>
          <p:cNvPr id="12301" name="Line 12"/>
          <p:cNvSpPr>
            <a:spLocks noChangeShapeType="1"/>
          </p:cNvSpPr>
          <p:nvPr/>
        </p:nvSpPr>
        <p:spPr bwMode="auto">
          <a:xfrm>
            <a:off x="808038" y="5810250"/>
            <a:ext cx="2151062" cy="0"/>
          </a:xfrm>
          <a:prstGeom prst="line">
            <a:avLst/>
          </a:prstGeom>
          <a:noFill/>
          <a:ln w="28575">
            <a:solidFill>
              <a:schemeClr val="hlink"/>
            </a:solidFill>
            <a:round/>
            <a:headEnd/>
            <a:tailEnd/>
          </a:ln>
        </p:spPr>
        <p:txBody>
          <a:bodyPr/>
          <a:lstStyle/>
          <a:p>
            <a:endParaRPr lang="en-GB"/>
          </a:p>
        </p:txBody>
      </p:sp>
      <p:sp>
        <p:nvSpPr>
          <p:cNvPr id="12302" name="Line 13"/>
          <p:cNvSpPr>
            <a:spLocks noChangeShapeType="1"/>
          </p:cNvSpPr>
          <p:nvPr/>
        </p:nvSpPr>
        <p:spPr bwMode="auto">
          <a:xfrm flipV="1">
            <a:off x="2959100" y="2928938"/>
            <a:ext cx="0" cy="2881312"/>
          </a:xfrm>
          <a:prstGeom prst="line">
            <a:avLst/>
          </a:prstGeom>
          <a:noFill/>
          <a:ln w="28575">
            <a:solidFill>
              <a:schemeClr val="hlink"/>
            </a:solidFill>
            <a:round/>
            <a:headEnd/>
            <a:tailEnd/>
          </a:ln>
        </p:spPr>
        <p:txBody>
          <a:bodyPr/>
          <a:lstStyle/>
          <a:p>
            <a:endParaRPr lang="en-GB"/>
          </a:p>
        </p:txBody>
      </p:sp>
      <p:sp>
        <p:nvSpPr>
          <p:cNvPr id="12303" name="Line 14"/>
          <p:cNvSpPr>
            <a:spLocks noChangeShapeType="1"/>
          </p:cNvSpPr>
          <p:nvPr/>
        </p:nvSpPr>
        <p:spPr bwMode="auto">
          <a:xfrm>
            <a:off x="6376988" y="2928938"/>
            <a:ext cx="0" cy="2881312"/>
          </a:xfrm>
          <a:prstGeom prst="line">
            <a:avLst/>
          </a:prstGeom>
          <a:noFill/>
          <a:ln w="28575">
            <a:solidFill>
              <a:schemeClr val="hlink"/>
            </a:solidFill>
            <a:round/>
            <a:headEnd/>
            <a:tailEnd/>
          </a:ln>
        </p:spPr>
        <p:txBody>
          <a:bodyPr/>
          <a:lstStyle/>
          <a:p>
            <a:endParaRPr lang="en-GB"/>
          </a:p>
        </p:txBody>
      </p:sp>
      <p:sp>
        <p:nvSpPr>
          <p:cNvPr id="12304" name="Line 15"/>
          <p:cNvSpPr>
            <a:spLocks noChangeShapeType="1"/>
          </p:cNvSpPr>
          <p:nvPr/>
        </p:nvSpPr>
        <p:spPr bwMode="auto">
          <a:xfrm>
            <a:off x="6376988" y="5810250"/>
            <a:ext cx="2151062" cy="0"/>
          </a:xfrm>
          <a:prstGeom prst="line">
            <a:avLst/>
          </a:prstGeom>
          <a:noFill/>
          <a:ln w="28575">
            <a:solidFill>
              <a:schemeClr val="hlink"/>
            </a:solidFill>
            <a:round/>
            <a:headEnd/>
            <a:tailEnd/>
          </a:ln>
        </p:spPr>
        <p:txBody>
          <a:bodyPr/>
          <a:lstStyle/>
          <a:p>
            <a:endParaRPr lang="en-GB"/>
          </a:p>
        </p:txBody>
      </p:sp>
      <p:sp>
        <p:nvSpPr>
          <p:cNvPr id="12305" name="Line 16"/>
          <p:cNvSpPr>
            <a:spLocks noChangeShapeType="1"/>
          </p:cNvSpPr>
          <p:nvPr/>
        </p:nvSpPr>
        <p:spPr bwMode="auto">
          <a:xfrm flipV="1">
            <a:off x="8528050" y="2928938"/>
            <a:ext cx="0" cy="2881312"/>
          </a:xfrm>
          <a:prstGeom prst="line">
            <a:avLst/>
          </a:prstGeom>
          <a:noFill/>
          <a:ln w="28575">
            <a:solidFill>
              <a:schemeClr val="hlink"/>
            </a:solidFill>
            <a:round/>
            <a:headEnd/>
            <a:tailEnd/>
          </a:ln>
        </p:spPr>
        <p:txBody>
          <a:bodyPr/>
          <a:lstStyle/>
          <a:p>
            <a:endParaRPr lang="en-GB"/>
          </a:p>
        </p:txBody>
      </p:sp>
      <p:sp>
        <p:nvSpPr>
          <p:cNvPr id="83985" name="Rectangle 17"/>
          <p:cNvSpPr>
            <a:spLocks noChangeArrowheads="1"/>
          </p:cNvSpPr>
          <p:nvPr/>
        </p:nvSpPr>
        <p:spPr bwMode="auto">
          <a:xfrm>
            <a:off x="3281363" y="3681413"/>
            <a:ext cx="1266825" cy="1152525"/>
          </a:xfrm>
          <a:prstGeom prst="rect">
            <a:avLst/>
          </a:prstGeom>
          <a:solidFill>
            <a:srgbClr val="993300"/>
          </a:solidFill>
          <a:ln w="9525">
            <a:solidFill>
              <a:srgbClr val="993300"/>
            </a:solidFill>
            <a:miter lim="800000"/>
            <a:headEnd/>
            <a:tailEnd/>
          </a:ln>
        </p:spPr>
        <p:txBody>
          <a:bodyPr wrap="none" anchor="ctr"/>
          <a:lstStyle/>
          <a:p>
            <a:endParaRPr lang="en-SG"/>
          </a:p>
        </p:txBody>
      </p:sp>
      <p:sp>
        <p:nvSpPr>
          <p:cNvPr id="83986" name="Rectangle 18"/>
          <p:cNvSpPr>
            <a:spLocks noChangeArrowheads="1"/>
          </p:cNvSpPr>
          <p:nvPr/>
        </p:nvSpPr>
        <p:spPr bwMode="auto">
          <a:xfrm>
            <a:off x="4841875" y="4005263"/>
            <a:ext cx="1266825" cy="844550"/>
          </a:xfrm>
          <a:prstGeom prst="rect">
            <a:avLst/>
          </a:prstGeom>
          <a:solidFill>
            <a:srgbClr val="009999"/>
          </a:solidFill>
          <a:ln w="9525">
            <a:noFill/>
            <a:miter lim="800000"/>
            <a:headEnd/>
            <a:tailEnd/>
          </a:ln>
        </p:spPr>
        <p:txBody>
          <a:bodyPr wrap="none" anchor="ctr"/>
          <a:lstStyle/>
          <a:p>
            <a:endParaRPr lang="en-SG"/>
          </a:p>
        </p:txBody>
      </p:sp>
      <p:sp>
        <p:nvSpPr>
          <p:cNvPr id="83987" name="Text Box 19"/>
          <p:cNvSpPr txBox="1">
            <a:spLocks noChangeArrowheads="1"/>
          </p:cNvSpPr>
          <p:nvPr/>
        </p:nvSpPr>
        <p:spPr bwMode="auto">
          <a:xfrm>
            <a:off x="4191000" y="5638800"/>
            <a:ext cx="2133600" cy="923925"/>
          </a:xfrm>
          <a:prstGeom prst="rect">
            <a:avLst/>
          </a:prstGeom>
          <a:noFill/>
          <a:ln w="9525">
            <a:noFill/>
            <a:miter lim="800000"/>
            <a:headEnd/>
            <a:tailEnd/>
          </a:ln>
        </p:spPr>
        <p:txBody>
          <a:bodyPr>
            <a:spAutoFit/>
          </a:bodyPr>
          <a:lstStyle/>
          <a:p>
            <a:pPr algn="ctr"/>
            <a:r>
              <a:rPr lang="en-US" altLang="zh-CN" sz="1800">
                <a:ea typeface="SimSun" pitchFamily="2" charset="-122"/>
              </a:rPr>
              <a:t>Maximum volume object can be immersed in water</a:t>
            </a:r>
          </a:p>
        </p:txBody>
      </p:sp>
      <p:sp>
        <p:nvSpPr>
          <p:cNvPr id="83989" name="Line 21"/>
          <p:cNvSpPr>
            <a:spLocks noChangeShapeType="1"/>
          </p:cNvSpPr>
          <p:nvPr/>
        </p:nvSpPr>
        <p:spPr bwMode="auto">
          <a:xfrm flipV="1">
            <a:off x="5494338" y="4922838"/>
            <a:ext cx="0" cy="695325"/>
          </a:xfrm>
          <a:prstGeom prst="line">
            <a:avLst/>
          </a:prstGeom>
          <a:noFill/>
          <a:ln w="12700">
            <a:solidFill>
              <a:schemeClr val="tx1"/>
            </a:solidFill>
            <a:round/>
            <a:headEnd/>
            <a:tailEnd type="triangle" w="med" len="med"/>
          </a:ln>
        </p:spPr>
        <p:txBody>
          <a:bodyPr/>
          <a:lstStyle/>
          <a:p>
            <a:endParaRPr lang="en-GB"/>
          </a:p>
        </p:txBody>
      </p:sp>
      <p:sp>
        <p:nvSpPr>
          <p:cNvPr id="83991" name="Line 23"/>
          <p:cNvSpPr>
            <a:spLocks noChangeShapeType="1"/>
          </p:cNvSpPr>
          <p:nvPr/>
        </p:nvSpPr>
        <p:spPr bwMode="auto">
          <a:xfrm flipV="1">
            <a:off x="7491413" y="1739900"/>
            <a:ext cx="0" cy="2265363"/>
          </a:xfrm>
          <a:prstGeom prst="line">
            <a:avLst/>
          </a:prstGeom>
          <a:noFill/>
          <a:ln w="9525">
            <a:solidFill>
              <a:schemeClr val="hlink"/>
            </a:solidFill>
            <a:prstDash val="lgDash"/>
            <a:round/>
            <a:headEnd/>
            <a:tailEnd/>
          </a:ln>
        </p:spPr>
        <p:txBody>
          <a:bodyPr/>
          <a:lstStyle/>
          <a:p>
            <a:endParaRPr lang="en-GB"/>
          </a:p>
        </p:txBody>
      </p:sp>
      <p:sp>
        <p:nvSpPr>
          <p:cNvPr id="83993" name="Line 25"/>
          <p:cNvSpPr>
            <a:spLocks noChangeShapeType="1"/>
          </p:cNvSpPr>
          <p:nvPr/>
        </p:nvSpPr>
        <p:spPr bwMode="auto">
          <a:xfrm flipV="1">
            <a:off x="5715000" y="4351338"/>
            <a:ext cx="1660525" cy="1287462"/>
          </a:xfrm>
          <a:prstGeom prst="line">
            <a:avLst/>
          </a:prstGeom>
          <a:noFill/>
          <a:ln w="12700">
            <a:solidFill>
              <a:schemeClr val="tx1"/>
            </a:solidFill>
            <a:round/>
            <a:headEnd/>
            <a:tailEnd type="triangle" w="med" len="med"/>
          </a:ln>
        </p:spPr>
        <p:txBody>
          <a:bodyPr/>
          <a:lstStyle/>
          <a:p>
            <a:endParaRPr lang="en-GB"/>
          </a:p>
        </p:txBody>
      </p:sp>
      <p:sp>
        <p:nvSpPr>
          <p:cNvPr id="83994" name="Freeform 26"/>
          <p:cNvSpPr>
            <a:spLocks/>
          </p:cNvSpPr>
          <p:nvPr/>
        </p:nvSpPr>
        <p:spPr bwMode="auto">
          <a:xfrm>
            <a:off x="1922463" y="1519238"/>
            <a:ext cx="344487" cy="1652587"/>
          </a:xfrm>
          <a:custGeom>
            <a:avLst/>
            <a:gdLst>
              <a:gd name="T0" fmla="*/ 0 w 447"/>
              <a:gd name="T1" fmla="*/ 2147483647 h 1041"/>
              <a:gd name="T2" fmla="*/ 2147483647 w 447"/>
              <a:gd name="T3" fmla="*/ 2147483647 h 1041"/>
              <a:gd name="T4" fmla="*/ 2147483647 w 447"/>
              <a:gd name="T5" fmla="*/ 2147483647 h 1041"/>
              <a:gd name="T6" fmla="*/ 0 w 447"/>
              <a:gd name="T7" fmla="*/ 0 h 1041"/>
              <a:gd name="T8" fmla="*/ 0 60000 65536"/>
              <a:gd name="T9" fmla="*/ 0 60000 65536"/>
              <a:gd name="T10" fmla="*/ 0 60000 65536"/>
              <a:gd name="T11" fmla="*/ 0 60000 65536"/>
              <a:gd name="T12" fmla="*/ 0 w 447"/>
              <a:gd name="T13" fmla="*/ 0 h 1041"/>
              <a:gd name="T14" fmla="*/ 447 w 447"/>
              <a:gd name="T15" fmla="*/ 1041 h 1041"/>
            </a:gdLst>
            <a:ahLst/>
            <a:cxnLst>
              <a:cxn ang="T8">
                <a:pos x="T0" y="T1"/>
              </a:cxn>
              <a:cxn ang="T9">
                <a:pos x="T2" y="T3"/>
              </a:cxn>
              <a:cxn ang="T10">
                <a:pos x="T4" y="T5"/>
              </a:cxn>
              <a:cxn ang="T11">
                <a:pos x="T6" y="T7"/>
              </a:cxn>
            </a:cxnLst>
            <a:rect l="T12" t="T13" r="T14" b="T15"/>
            <a:pathLst>
              <a:path w="447" h="1041">
                <a:moveTo>
                  <a:pt x="0" y="1041"/>
                </a:moveTo>
                <a:cubicBezTo>
                  <a:pt x="211" y="1016"/>
                  <a:pt x="423" y="992"/>
                  <a:pt x="435" y="895"/>
                </a:cubicBezTo>
                <a:cubicBezTo>
                  <a:pt x="447" y="798"/>
                  <a:pt x="144" y="609"/>
                  <a:pt x="72" y="460"/>
                </a:cubicBezTo>
                <a:cubicBezTo>
                  <a:pt x="0" y="311"/>
                  <a:pt x="0" y="155"/>
                  <a:pt x="0" y="0"/>
                </a:cubicBezTo>
              </a:path>
            </a:pathLst>
          </a:custGeom>
          <a:noFill/>
          <a:ln w="28575">
            <a:solidFill>
              <a:srgbClr val="FFCC66"/>
            </a:solidFill>
            <a:round/>
            <a:headEnd/>
            <a:tailEnd/>
          </a:ln>
        </p:spPr>
        <p:txBody>
          <a:bodyPr/>
          <a:lstStyle/>
          <a:p>
            <a:endParaRPr lang="en-SG"/>
          </a:p>
        </p:txBody>
      </p:sp>
      <p:sp>
        <p:nvSpPr>
          <p:cNvPr id="83995" name="Freeform 27"/>
          <p:cNvSpPr>
            <a:spLocks/>
          </p:cNvSpPr>
          <p:nvPr/>
        </p:nvSpPr>
        <p:spPr bwMode="auto">
          <a:xfrm>
            <a:off x="1922463" y="1525588"/>
            <a:ext cx="709612" cy="1154112"/>
          </a:xfrm>
          <a:custGeom>
            <a:avLst/>
            <a:gdLst>
              <a:gd name="T0" fmla="*/ 0 w 447"/>
              <a:gd name="T1" fmla="*/ 2147483647 h 1041"/>
              <a:gd name="T2" fmla="*/ 2147483647 w 447"/>
              <a:gd name="T3" fmla="*/ 2147483647 h 1041"/>
              <a:gd name="T4" fmla="*/ 2147483647 w 447"/>
              <a:gd name="T5" fmla="*/ 2147483647 h 1041"/>
              <a:gd name="T6" fmla="*/ 0 w 447"/>
              <a:gd name="T7" fmla="*/ 0 h 1041"/>
              <a:gd name="T8" fmla="*/ 0 60000 65536"/>
              <a:gd name="T9" fmla="*/ 0 60000 65536"/>
              <a:gd name="T10" fmla="*/ 0 60000 65536"/>
              <a:gd name="T11" fmla="*/ 0 60000 65536"/>
              <a:gd name="T12" fmla="*/ 0 w 447"/>
              <a:gd name="T13" fmla="*/ 0 h 1041"/>
              <a:gd name="T14" fmla="*/ 447 w 447"/>
              <a:gd name="T15" fmla="*/ 1041 h 1041"/>
            </a:gdLst>
            <a:ahLst/>
            <a:cxnLst>
              <a:cxn ang="T8">
                <a:pos x="T0" y="T1"/>
              </a:cxn>
              <a:cxn ang="T9">
                <a:pos x="T2" y="T3"/>
              </a:cxn>
              <a:cxn ang="T10">
                <a:pos x="T4" y="T5"/>
              </a:cxn>
              <a:cxn ang="T11">
                <a:pos x="T6" y="T7"/>
              </a:cxn>
            </a:cxnLst>
            <a:rect l="T12" t="T13" r="T14" b="T15"/>
            <a:pathLst>
              <a:path w="447" h="1041">
                <a:moveTo>
                  <a:pt x="0" y="1041"/>
                </a:moveTo>
                <a:cubicBezTo>
                  <a:pt x="211" y="1016"/>
                  <a:pt x="423" y="992"/>
                  <a:pt x="435" y="895"/>
                </a:cubicBezTo>
                <a:cubicBezTo>
                  <a:pt x="447" y="798"/>
                  <a:pt x="144" y="609"/>
                  <a:pt x="72" y="460"/>
                </a:cubicBezTo>
                <a:cubicBezTo>
                  <a:pt x="0" y="311"/>
                  <a:pt x="0" y="155"/>
                  <a:pt x="0" y="0"/>
                </a:cubicBezTo>
              </a:path>
            </a:pathLst>
          </a:custGeom>
          <a:noFill/>
          <a:ln w="28575">
            <a:solidFill>
              <a:srgbClr val="FFCC66"/>
            </a:solidFill>
            <a:round/>
            <a:headEnd/>
            <a:tailEnd/>
          </a:ln>
        </p:spPr>
        <p:txBody>
          <a:bodyPr/>
          <a:lstStyle/>
          <a:p>
            <a:endParaRPr lang="en-SG"/>
          </a:p>
        </p:txBody>
      </p:sp>
      <p:sp>
        <p:nvSpPr>
          <p:cNvPr id="83996" name="Text Box 28"/>
          <p:cNvSpPr txBox="1">
            <a:spLocks noChangeArrowheads="1"/>
          </p:cNvSpPr>
          <p:nvPr/>
        </p:nvSpPr>
        <p:spPr bwMode="auto">
          <a:xfrm>
            <a:off x="3036888" y="1508125"/>
            <a:ext cx="3148012" cy="366713"/>
          </a:xfrm>
          <a:prstGeom prst="rect">
            <a:avLst/>
          </a:prstGeom>
          <a:noFill/>
          <a:ln w="9525">
            <a:noFill/>
            <a:miter lim="800000"/>
            <a:headEnd/>
            <a:tailEnd/>
          </a:ln>
        </p:spPr>
        <p:txBody>
          <a:bodyPr>
            <a:spAutoFit/>
          </a:bodyPr>
          <a:lstStyle/>
          <a:p>
            <a:r>
              <a:rPr lang="en-US" altLang="zh-CN" sz="1800">
                <a:ea typeface="SimSun" pitchFamily="2" charset="-122"/>
              </a:rPr>
              <a:t>No tension in the cord now</a:t>
            </a:r>
          </a:p>
        </p:txBody>
      </p:sp>
      <p:sp>
        <p:nvSpPr>
          <p:cNvPr id="83997" name="Line 29"/>
          <p:cNvSpPr>
            <a:spLocks noChangeShapeType="1"/>
          </p:cNvSpPr>
          <p:nvPr/>
        </p:nvSpPr>
        <p:spPr bwMode="auto">
          <a:xfrm flipH="1">
            <a:off x="1960563" y="1700213"/>
            <a:ext cx="1112837" cy="0"/>
          </a:xfrm>
          <a:prstGeom prst="line">
            <a:avLst/>
          </a:prstGeom>
          <a:noFill/>
          <a:ln w="9525">
            <a:solidFill>
              <a:schemeClr val="tx1"/>
            </a:solidFill>
            <a:round/>
            <a:headEnd/>
            <a:tailEnd type="triangle" w="med" len="med"/>
          </a:ln>
        </p:spPr>
        <p:txBody>
          <a:bodyPr/>
          <a:lstStyle/>
          <a:p>
            <a:endParaRPr lang="en-GB"/>
          </a:p>
        </p:txBody>
      </p:sp>
      <p:sp>
        <p:nvSpPr>
          <p:cNvPr id="83998" name="Text Box 30"/>
          <p:cNvSpPr txBox="1">
            <a:spLocks noChangeArrowheads="1"/>
          </p:cNvSpPr>
          <p:nvPr/>
        </p:nvSpPr>
        <p:spPr bwMode="auto">
          <a:xfrm>
            <a:off x="3036888" y="1508125"/>
            <a:ext cx="3148012" cy="366713"/>
          </a:xfrm>
          <a:prstGeom prst="rect">
            <a:avLst/>
          </a:prstGeom>
          <a:noFill/>
          <a:ln w="9525">
            <a:noFill/>
            <a:miter lim="800000"/>
            <a:headEnd/>
            <a:tailEnd/>
          </a:ln>
        </p:spPr>
        <p:txBody>
          <a:bodyPr>
            <a:spAutoFit/>
          </a:bodyPr>
          <a:lstStyle/>
          <a:p>
            <a:r>
              <a:rPr lang="en-US" altLang="zh-CN" sz="1800">
                <a:ea typeface="SimSun" pitchFamily="2" charset="-122"/>
              </a:rPr>
              <a:t>Cord slackens; object floats</a:t>
            </a:r>
          </a:p>
        </p:txBody>
      </p:sp>
      <p:sp>
        <p:nvSpPr>
          <p:cNvPr id="29" name="Text Box 19"/>
          <p:cNvSpPr txBox="1">
            <a:spLocks noChangeArrowheads="1"/>
          </p:cNvSpPr>
          <p:nvPr/>
        </p:nvSpPr>
        <p:spPr bwMode="auto">
          <a:xfrm>
            <a:off x="3276600" y="4267200"/>
            <a:ext cx="1295400" cy="369888"/>
          </a:xfrm>
          <a:prstGeom prst="rect">
            <a:avLst/>
          </a:prstGeom>
          <a:noFill/>
          <a:ln w="9525">
            <a:noFill/>
            <a:miter lim="800000"/>
            <a:headEnd/>
            <a:tailEnd/>
          </a:ln>
        </p:spPr>
        <p:txBody>
          <a:bodyPr>
            <a:spAutoFit/>
          </a:bodyPr>
          <a:lstStyle/>
          <a:p>
            <a:pPr algn="ctr"/>
            <a:r>
              <a:rPr lang="en-US" altLang="zh-CN" sz="1800">
                <a:solidFill>
                  <a:schemeClr val="bg1"/>
                </a:solidFill>
                <a:ea typeface="SimSun" pitchFamily="2" charset="-122"/>
              </a:rPr>
              <a:t>Object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4.72222E-6 -1.85185E-6 L -0.17013 -1.85185E-6 " pathEditMode="relative" rAng="0" ptsTypes="AA">
                                      <p:cBhvr>
                                        <p:cTn id="6" dur="2000" fill="hold"/>
                                        <p:tgtEl>
                                          <p:spTgt spid="83986"/>
                                        </p:tgtEl>
                                        <p:attrNameLst>
                                          <p:attrName>ppt_x</p:attrName>
                                          <p:attrName>ppt_y</p:attrName>
                                        </p:attrNameLst>
                                      </p:cBhvr>
                                      <p:rCtr x="-85" y="0"/>
                                    </p:animMotion>
                                  </p:childTnLst>
                                </p:cTn>
                              </p:par>
                              <p:par>
                                <p:cTn id="7" presetID="9" presetClass="exit" presetSubtype="0" fill="hold" grpId="1" nodeType="withEffect">
                                  <p:stCondLst>
                                    <p:cond delay="0"/>
                                  </p:stCondLst>
                                  <p:childTnLst>
                                    <p:animEffect transition="out" filter="dissolve">
                                      <p:cBhvr>
                                        <p:cTn id="8" dur="500"/>
                                        <p:tgtEl>
                                          <p:spTgt spid="29"/>
                                        </p:tgtEl>
                                      </p:cBhvr>
                                    </p:animEffect>
                                    <p:set>
                                      <p:cBhvr>
                                        <p:cTn id="9" dur="1" fill="hold">
                                          <p:stCondLst>
                                            <p:cond delay="499"/>
                                          </p:stCondLst>
                                        </p:cTn>
                                        <p:tgtEl>
                                          <p:spTgt spid="2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63" presetClass="path" presetSubtype="0" accel="50000" decel="50000" fill="hold" grpId="1" nodeType="clickEffect">
                                  <p:stCondLst>
                                    <p:cond delay="0"/>
                                  </p:stCondLst>
                                  <p:childTnLst>
                                    <p:animMotion origin="layout" path="M -0.17014 4.50867E-6 L 0.22031 4.50867E-6 " pathEditMode="relative" rAng="0" ptsTypes="AA">
                                      <p:cBhvr>
                                        <p:cTn id="13" dur="2000" fill="hold"/>
                                        <p:tgtEl>
                                          <p:spTgt spid="83986"/>
                                        </p:tgtEl>
                                        <p:attrNameLst>
                                          <p:attrName>ppt_x</p:attrName>
                                          <p:attrName>ppt_y</p:attrName>
                                        </p:attrNameLst>
                                      </p:cBhvr>
                                      <p:rCtr x="195" y="0"/>
                                    </p:animMotion>
                                  </p:childTnLst>
                                </p:cTn>
                              </p:par>
                              <p:par>
                                <p:cTn id="14" presetID="10" presetClass="exit" presetSubtype="0" fill="hold" grpId="0" nodeType="withEffect">
                                  <p:stCondLst>
                                    <p:cond delay="0"/>
                                  </p:stCondLst>
                                  <p:childTnLst>
                                    <p:animEffect transition="out" filter="fade">
                                      <p:cBhvr>
                                        <p:cTn id="15" dur="2000"/>
                                        <p:tgtEl>
                                          <p:spTgt spid="83989"/>
                                        </p:tgtEl>
                                      </p:cBhvr>
                                    </p:animEffect>
                                    <p:set>
                                      <p:cBhvr>
                                        <p:cTn id="16" dur="1" fill="hold">
                                          <p:stCondLst>
                                            <p:cond delay="1999"/>
                                          </p:stCondLst>
                                        </p:cTn>
                                        <p:tgtEl>
                                          <p:spTgt spid="83989"/>
                                        </p:tgtEl>
                                        <p:attrNameLst>
                                          <p:attrName>style.visibility</p:attrName>
                                        </p:attrNameLst>
                                      </p:cBhvr>
                                      <p:to>
                                        <p:strVal val="hidden"/>
                                      </p:to>
                                    </p:se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83993"/>
                                        </p:tgtEl>
                                        <p:attrNameLst>
                                          <p:attrName>style.visibility</p:attrName>
                                        </p:attrNameLst>
                                      </p:cBhvr>
                                      <p:to>
                                        <p:strVal val="visible"/>
                                      </p:to>
                                    </p:set>
                                    <p:animEffect transition="in" filter="fade">
                                      <p:cBhvr>
                                        <p:cTn id="20" dur="2000"/>
                                        <p:tgtEl>
                                          <p:spTgt spid="83993"/>
                                        </p:tgtEl>
                                      </p:cBhvr>
                                    </p:animEffect>
                                  </p:childTnLst>
                                </p:cTn>
                              </p:par>
                              <p:par>
                                <p:cTn id="21" presetID="35" presetClass="path" presetSubtype="0" accel="50000" decel="50000" fill="hold" grpId="0" nodeType="withEffect">
                                  <p:stCondLst>
                                    <p:cond delay="0"/>
                                  </p:stCondLst>
                                  <p:childTnLst>
                                    <p:animMotion origin="layout" path="M 0.00226 2.25434E-6 L -0.21806 2.25434E-6 " pathEditMode="relative" rAng="0" ptsTypes="AA">
                                      <p:cBhvr>
                                        <p:cTn id="22" dur="2000" fill="hold"/>
                                        <p:tgtEl>
                                          <p:spTgt spid="83985"/>
                                        </p:tgtEl>
                                        <p:attrNameLst>
                                          <p:attrName>ppt_x</p:attrName>
                                          <p:attrName>ppt_y</p:attrName>
                                        </p:attrNameLst>
                                      </p:cBhvr>
                                      <p:rCtr x="-110" y="0"/>
                                    </p:animMotion>
                                  </p:childTnLst>
                                </p:cTn>
                              </p:par>
                            </p:childTnLst>
                          </p:cTn>
                        </p:par>
                        <p:par>
                          <p:cTn id="23" fill="hold">
                            <p:stCondLst>
                              <p:cond delay="4000"/>
                            </p:stCondLst>
                            <p:childTnLst>
                              <p:par>
                                <p:cTn id="24" presetID="1" presetClass="entr" presetSubtype="0" fill="hold" grpId="0" nodeType="afterEffect">
                                  <p:stCondLst>
                                    <p:cond delay="0"/>
                                  </p:stCondLst>
                                  <p:childTnLst>
                                    <p:set>
                                      <p:cBhvr>
                                        <p:cTn id="25" dur="1" fill="hold">
                                          <p:stCondLst>
                                            <p:cond delay="0"/>
                                          </p:stCondLst>
                                        </p:cTn>
                                        <p:tgtEl>
                                          <p:spTgt spid="83990"/>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8399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3973"/>
                                        </p:tgtEl>
                                        <p:attrNameLst>
                                          <p:attrName>style.visibility</p:attrName>
                                        </p:attrNameLst>
                                      </p:cBhvr>
                                      <p:to>
                                        <p:strVal val="visible"/>
                                      </p:to>
                                    </p:set>
                                    <p:animEffect transition="in" filter="fade">
                                      <p:cBhvr>
                                        <p:cTn id="32" dur="2000"/>
                                        <p:tgtEl>
                                          <p:spTgt spid="8397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3976"/>
                                        </p:tgtEl>
                                        <p:attrNameLst>
                                          <p:attrName>style.visibility</p:attrName>
                                        </p:attrNameLst>
                                      </p:cBhvr>
                                      <p:to>
                                        <p:strVal val="visible"/>
                                      </p:to>
                                    </p:set>
                                    <p:animEffect transition="in" filter="fade">
                                      <p:cBhvr>
                                        <p:cTn id="35" dur="2000"/>
                                        <p:tgtEl>
                                          <p:spTgt spid="8397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3977"/>
                                        </p:tgtEl>
                                        <p:attrNameLst>
                                          <p:attrName>style.visibility</p:attrName>
                                        </p:attrNameLst>
                                      </p:cBhvr>
                                      <p:to>
                                        <p:strVal val="visible"/>
                                      </p:to>
                                    </p:set>
                                    <p:animEffect transition="in" filter="fade">
                                      <p:cBhvr>
                                        <p:cTn id="40" dur="2000"/>
                                        <p:tgtEl>
                                          <p:spTgt spid="83977"/>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83974"/>
                                        </p:tgtEl>
                                        <p:attrNameLst>
                                          <p:attrName>style.visibility</p:attrName>
                                        </p:attrNameLst>
                                      </p:cBhvr>
                                      <p:to>
                                        <p:strVal val="visible"/>
                                      </p:to>
                                    </p:set>
                                    <p:animEffect transition="in" filter="fade">
                                      <p:cBhvr>
                                        <p:cTn id="43" dur="2000"/>
                                        <p:tgtEl>
                                          <p:spTgt spid="83974"/>
                                        </p:tgtEl>
                                      </p:cBhvr>
                                    </p:animEffect>
                                  </p:childTnLst>
                                </p:cTn>
                              </p:par>
                            </p:childTnLst>
                          </p:cTn>
                        </p:par>
                        <p:par>
                          <p:cTn id="44" fill="hold">
                            <p:stCondLst>
                              <p:cond delay="2000"/>
                            </p:stCondLst>
                            <p:childTnLst>
                              <p:par>
                                <p:cTn id="45" presetID="10" presetClass="exit" presetSubtype="0" fill="hold" grpId="1" nodeType="afterEffect">
                                  <p:stCondLst>
                                    <p:cond delay="0"/>
                                  </p:stCondLst>
                                  <p:childTnLst>
                                    <p:animEffect transition="out" filter="fade">
                                      <p:cBhvr>
                                        <p:cTn id="46" dur="2000"/>
                                        <p:tgtEl>
                                          <p:spTgt spid="83991"/>
                                        </p:tgtEl>
                                      </p:cBhvr>
                                    </p:animEffect>
                                    <p:set>
                                      <p:cBhvr>
                                        <p:cTn id="47" dur="1" fill="hold">
                                          <p:stCondLst>
                                            <p:cond delay="1999"/>
                                          </p:stCondLst>
                                        </p:cTn>
                                        <p:tgtEl>
                                          <p:spTgt spid="83991"/>
                                        </p:tgtEl>
                                        <p:attrNameLst>
                                          <p:attrName>style.visibility</p:attrName>
                                        </p:attrNameLst>
                                      </p:cBhvr>
                                      <p:to>
                                        <p:strVal val="hidden"/>
                                      </p:to>
                                    </p:set>
                                  </p:childTnLst>
                                </p:cTn>
                              </p:par>
                            </p:childTnLst>
                          </p:cTn>
                        </p:par>
                        <p:par>
                          <p:cTn id="48" fill="hold">
                            <p:stCondLst>
                              <p:cond delay="4000"/>
                            </p:stCondLst>
                            <p:childTnLst>
                              <p:par>
                                <p:cTn id="49" presetID="7" presetClass="emph" presetSubtype="2" fill="hold" nodeType="afterEffect">
                                  <p:stCondLst>
                                    <p:cond delay="0"/>
                                  </p:stCondLst>
                                  <p:childTnLst>
                                    <p:animClr clrSpc="rgb" dir="cw">
                                      <p:cBhvr>
                                        <p:cTn id="50" dur="2000" fill="hold"/>
                                        <p:tgtEl>
                                          <p:spTgt spid="83990"/>
                                        </p:tgtEl>
                                        <p:attrNameLst>
                                          <p:attrName>stroke.color</p:attrName>
                                        </p:attrNameLst>
                                      </p:cBhvr>
                                      <p:to>
                                        <a:srgbClr val="FFCC66"/>
                                      </p:to>
                                    </p:animClr>
                                    <p:set>
                                      <p:cBhvr>
                                        <p:cTn id="51" dur="2000" fill="hold"/>
                                        <p:tgtEl>
                                          <p:spTgt spid="83990"/>
                                        </p:tgtEl>
                                        <p:attrNameLst>
                                          <p:attrName>stroke.on</p:attrName>
                                        </p:attrNameLst>
                                      </p:cBhvr>
                                      <p:to>
                                        <p:strVal val="true"/>
                                      </p:to>
                                    </p:set>
                                  </p:childTnLst>
                                </p:cTn>
                              </p:par>
                              <p:par>
                                <p:cTn id="52" presetID="10" presetClass="exit" presetSubtype="0" fill="hold" grpId="0" nodeType="withEffect">
                                  <p:stCondLst>
                                    <p:cond delay="0"/>
                                  </p:stCondLst>
                                  <p:childTnLst>
                                    <p:animEffect transition="out" filter="fade">
                                      <p:cBhvr>
                                        <p:cTn id="53" dur="2000"/>
                                        <p:tgtEl>
                                          <p:spTgt spid="83987"/>
                                        </p:tgtEl>
                                      </p:cBhvr>
                                    </p:animEffect>
                                    <p:set>
                                      <p:cBhvr>
                                        <p:cTn id="54" dur="1" fill="hold">
                                          <p:stCondLst>
                                            <p:cond delay="1999"/>
                                          </p:stCondLst>
                                        </p:cTn>
                                        <p:tgtEl>
                                          <p:spTgt spid="83987"/>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2000"/>
                                        <p:tgtEl>
                                          <p:spTgt spid="83993"/>
                                        </p:tgtEl>
                                      </p:cBhvr>
                                    </p:animEffect>
                                    <p:set>
                                      <p:cBhvr>
                                        <p:cTn id="57" dur="1" fill="hold">
                                          <p:stCondLst>
                                            <p:cond delay="1999"/>
                                          </p:stCondLst>
                                        </p:cTn>
                                        <p:tgtEl>
                                          <p:spTgt spid="83993"/>
                                        </p:tgtEl>
                                        <p:attrNameLst>
                                          <p:attrName>style.visibility</p:attrName>
                                        </p:attrNameLst>
                                      </p:cBhvr>
                                      <p:to>
                                        <p:strVal val="hidden"/>
                                      </p:to>
                                    </p:set>
                                  </p:childTnLst>
                                </p:cTn>
                              </p:par>
                            </p:childTnLst>
                          </p:cTn>
                        </p:par>
                        <p:par>
                          <p:cTn id="58" fill="hold">
                            <p:stCondLst>
                              <p:cond delay="6000"/>
                            </p:stCondLst>
                            <p:childTnLst>
                              <p:par>
                                <p:cTn id="59" presetID="10" presetClass="entr" presetSubtype="0" fill="hold" grpId="0" nodeType="afterEffect">
                                  <p:stCondLst>
                                    <p:cond delay="0"/>
                                  </p:stCondLst>
                                  <p:childTnLst>
                                    <p:set>
                                      <p:cBhvr>
                                        <p:cTn id="60" dur="1" fill="hold">
                                          <p:stCondLst>
                                            <p:cond delay="0"/>
                                          </p:stCondLst>
                                        </p:cTn>
                                        <p:tgtEl>
                                          <p:spTgt spid="83996"/>
                                        </p:tgtEl>
                                        <p:attrNameLst>
                                          <p:attrName>style.visibility</p:attrName>
                                        </p:attrNameLst>
                                      </p:cBhvr>
                                      <p:to>
                                        <p:strVal val="visible"/>
                                      </p:to>
                                    </p:set>
                                    <p:animEffect transition="in" filter="fade">
                                      <p:cBhvr>
                                        <p:cTn id="61" dur="2000"/>
                                        <p:tgtEl>
                                          <p:spTgt spid="8399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83997"/>
                                        </p:tgtEl>
                                        <p:attrNameLst>
                                          <p:attrName>style.visibility</p:attrName>
                                        </p:attrNameLst>
                                      </p:cBhvr>
                                      <p:to>
                                        <p:strVal val="visible"/>
                                      </p:to>
                                    </p:set>
                                    <p:animEffect transition="in" filter="fade">
                                      <p:cBhvr>
                                        <p:cTn id="64" dur="2000"/>
                                        <p:tgtEl>
                                          <p:spTgt spid="83997"/>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83978"/>
                                        </p:tgtEl>
                                        <p:attrNameLst>
                                          <p:attrName>style.visibility</p:attrName>
                                        </p:attrNameLst>
                                      </p:cBhvr>
                                      <p:to>
                                        <p:strVal val="visible"/>
                                      </p:to>
                                    </p:set>
                                    <p:animEffect transition="in" filter="fade">
                                      <p:cBhvr>
                                        <p:cTn id="69" dur="2000"/>
                                        <p:tgtEl>
                                          <p:spTgt spid="83978"/>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83975"/>
                                        </p:tgtEl>
                                        <p:attrNameLst>
                                          <p:attrName>style.visibility</p:attrName>
                                        </p:attrNameLst>
                                      </p:cBhvr>
                                      <p:to>
                                        <p:strVal val="visible"/>
                                      </p:to>
                                    </p:set>
                                    <p:animEffect transition="in" filter="fade">
                                      <p:cBhvr>
                                        <p:cTn id="72" dur="2000"/>
                                        <p:tgtEl>
                                          <p:spTgt spid="83975"/>
                                        </p:tgtEl>
                                      </p:cBhvr>
                                    </p:animEffect>
                                  </p:childTnLst>
                                </p:cTn>
                              </p:par>
                            </p:childTnLst>
                          </p:cTn>
                        </p:par>
                        <p:par>
                          <p:cTn id="73" fill="hold">
                            <p:stCondLst>
                              <p:cond delay="2000"/>
                            </p:stCondLst>
                            <p:childTnLst>
                              <p:par>
                                <p:cTn id="74" presetID="10" presetClass="exit" presetSubtype="0" fill="hold" grpId="1" nodeType="afterEffect">
                                  <p:stCondLst>
                                    <p:cond delay="0"/>
                                  </p:stCondLst>
                                  <p:childTnLst>
                                    <p:animEffect transition="out" filter="fade">
                                      <p:cBhvr>
                                        <p:cTn id="75" dur="2000"/>
                                        <p:tgtEl>
                                          <p:spTgt spid="83990"/>
                                        </p:tgtEl>
                                      </p:cBhvr>
                                    </p:animEffect>
                                    <p:set>
                                      <p:cBhvr>
                                        <p:cTn id="76" dur="1" fill="hold">
                                          <p:stCondLst>
                                            <p:cond delay="1999"/>
                                          </p:stCondLst>
                                        </p:cTn>
                                        <p:tgtEl>
                                          <p:spTgt spid="83990"/>
                                        </p:tgtEl>
                                        <p:attrNameLst>
                                          <p:attrName>style.visibility</p:attrName>
                                        </p:attrNameLst>
                                      </p:cBhvr>
                                      <p:to>
                                        <p:strVal val="hidden"/>
                                      </p:to>
                                    </p:set>
                                  </p:childTnLst>
                                </p:cTn>
                              </p:par>
                              <p:par>
                                <p:cTn id="77" presetID="64" presetClass="path" presetSubtype="0" accel="50000" decel="50000" fill="hold" grpId="1" nodeType="withEffect">
                                  <p:stCondLst>
                                    <p:cond delay="0"/>
                                  </p:stCondLst>
                                  <p:childTnLst>
                                    <p:animMotion origin="layout" path="M -0.21806 1.85185E-6 L -0.21806 -0.07269 " pathEditMode="relative" rAng="0" ptsTypes="AA">
                                      <p:cBhvr>
                                        <p:cTn id="78" dur="2000" fill="hold"/>
                                        <p:tgtEl>
                                          <p:spTgt spid="83985"/>
                                        </p:tgtEl>
                                        <p:attrNameLst>
                                          <p:attrName>ppt_x</p:attrName>
                                          <p:attrName>ppt_y</p:attrName>
                                        </p:attrNameLst>
                                      </p:cBhvr>
                                      <p:rCtr x="0" y="-36"/>
                                    </p:animMotion>
                                  </p:childTnLst>
                                </p:cTn>
                              </p:par>
                              <p:par>
                                <p:cTn id="79" presetID="64" presetClass="path" presetSubtype="0" accel="50000" decel="50000" fill="hold" grpId="2" nodeType="withEffect">
                                  <p:stCondLst>
                                    <p:cond delay="0"/>
                                  </p:stCondLst>
                                  <p:childTnLst>
                                    <p:animMotion origin="layout" path="M 0.22032 -1.85185E-6 L 0.22049 -0.07268 " pathEditMode="relative" rAng="0" ptsTypes="AA">
                                      <p:cBhvr>
                                        <p:cTn id="80" dur="2000" fill="hold"/>
                                        <p:tgtEl>
                                          <p:spTgt spid="83986"/>
                                        </p:tgtEl>
                                        <p:attrNameLst>
                                          <p:attrName>ppt_x</p:attrName>
                                          <p:attrName>ppt_y</p:attrName>
                                        </p:attrNameLst>
                                      </p:cBhvr>
                                      <p:rCtr x="0" y="-36"/>
                                    </p:animMotion>
                                  </p:childTnLst>
                                </p:cTn>
                              </p:par>
                            </p:childTnLst>
                          </p:cTn>
                        </p:par>
                        <p:par>
                          <p:cTn id="81" fill="hold">
                            <p:stCondLst>
                              <p:cond delay="4000"/>
                            </p:stCondLst>
                            <p:childTnLst>
                              <p:par>
                                <p:cTn id="82" presetID="10" presetClass="entr" presetSubtype="0" fill="hold" grpId="0" nodeType="afterEffect">
                                  <p:stCondLst>
                                    <p:cond delay="0"/>
                                  </p:stCondLst>
                                  <p:childTnLst>
                                    <p:set>
                                      <p:cBhvr>
                                        <p:cTn id="83" dur="1" fill="hold">
                                          <p:stCondLst>
                                            <p:cond delay="0"/>
                                          </p:stCondLst>
                                        </p:cTn>
                                        <p:tgtEl>
                                          <p:spTgt spid="83994"/>
                                        </p:tgtEl>
                                        <p:attrNameLst>
                                          <p:attrName>style.visibility</p:attrName>
                                        </p:attrNameLst>
                                      </p:cBhvr>
                                      <p:to>
                                        <p:strVal val="visible"/>
                                      </p:to>
                                    </p:set>
                                    <p:animEffect transition="in" filter="fade">
                                      <p:cBhvr>
                                        <p:cTn id="84" dur="1000"/>
                                        <p:tgtEl>
                                          <p:spTgt spid="83994"/>
                                        </p:tgtEl>
                                      </p:cBhvr>
                                    </p:animEffect>
                                  </p:childTnLst>
                                </p:cTn>
                              </p:par>
                              <p:par>
                                <p:cTn id="85" presetID="10" presetClass="exit" presetSubtype="0" fill="hold" nodeType="withEffect">
                                  <p:stCondLst>
                                    <p:cond delay="0"/>
                                  </p:stCondLst>
                                  <p:childTnLst>
                                    <p:animEffect transition="out" filter="fade">
                                      <p:cBhvr>
                                        <p:cTn id="86" dur="2000"/>
                                        <p:tgtEl>
                                          <p:spTgt spid="83996"/>
                                        </p:tgtEl>
                                      </p:cBhvr>
                                    </p:animEffect>
                                    <p:set>
                                      <p:cBhvr>
                                        <p:cTn id="87" dur="1" fill="hold">
                                          <p:stCondLst>
                                            <p:cond delay="1999"/>
                                          </p:stCondLst>
                                        </p:cTn>
                                        <p:tgtEl>
                                          <p:spTgt spid="83996"/>
                                        </p:tgtEl>
                                        <p:attrNameLst>
                                          <p:attrName>style.visibility</p:attrName>
                                        </p:attrNameLst>
                                      </p:cBhvr>
                                      <p:to>
                                        <p:strVal val="hidden"/>
                                      </p:to>
                                    </p:set>
                                  </p:childTnLst>
                                </p:cTn>
                              </p:par>
                              <p:par>
                                <p:cTn id="88" presetID="10" presetClass="entr" presetSubtype="0" fill="hold" nodeType="withEffect">
                                  <p:stCondLst>
                                    <p:cond delay="0"/>
                                  </p:stCondLst>
                                  <p:childTnLst>
                                    <p:set>
                                      <p:cBhvr>
                                        <p:cTn id="89" dur="1" fill="hold">
                                          <p:stCondLst>
                                            <p:cond delay="0"/>
                                          </p:stCondLst>
                                        </p:cTn>
                                        <p:tgtEl>
                                          <p:spTgt spid="83998"/>
                                        </p:tgtEl>
                                        <p:attrNameLst>
                                          <p:attrName>style.visibility</p:attrName>
                                        </p:attrNameLst>
                                      </p:cBhvr>
                                      <p:to>
                                        <p:strVal val="visible"/>
                                      </p:to>
                                    </p:set>
                                    <p:animEffect transition="in" filter="fade">
                                      <p:cBhvr>
                                        <p:cTn id="90" dur="2000"/>
                                        <p:tgtEl>
                                          <p:spTgt spid="83998"/>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83971"/>
                                        </p:tgtEl>
                                        <p:attrNameLst>
                                          <p:attrName>style.visibility</p:attrName>
                                        </p:attrNameLst>
                                      </p:cBhvr>
                                      <p:to>
                                        <p:strVal val="visible"/>
                                      </p:to>
                                    </p:set>
                                    <p:animEffect transition="in" filter="fade">
                                      <p:cBhvr>
                                        <p:cTn id="95" dur="2000"/>
                                        <p:tgtEl>
                                          <p:spTgt spid="83971"/>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83972"/>
                                        </p:tgtEl>
                                        <p:attrNameLst>
                                          <p:attrName>style.visibility</p:attrName>
                                        </p:attrNameLst>
                                      </p:cBhvr>
                                      <p:to>
                                        <p:strVal val="visible"/>
                                      </p:to>
                                    </p:set>
                                    <p:animEffect transition="in" filter="fade">
                                      <p:cBhvr>
                                        <p:cTn id="98" dur="2000"/>
                                        <p:tgtEl>
                                          <p:spTgt spid="83972"/>
                                        </p:tgtEl>
                                      </p:cBhvr>
                                    </p:animEffect>
                                  </p:childTnLst>
                                </p:cTn>
                              </p:par>
                              <p:par>
                                <p:cTn id="99" presetID="10" presetClass="exit" presetSubtype="0" fill="hold" grpId="1" nodeType="withEffect">
                                  <p:stCondLst>
                                    <p:cond delay="0"/>
                                  </p:stCondLst>
                                  <p:childTnLst>
                                    <p:animEffect transition="out" filter="fade">
                                      <p:cBhvr>
                                        <p:cTn id="100" dur="1000"/>
                                        <p:tgtEl>
                                          <p:spTgt spid="83994"/>
                                        </p:tgtEl>
                                      </p:cBhvr>
                                    </p:animEffect>
                                    <p:set>
                                      <p:cBhvr>
                                        <p:cTn id="101" dur="1" fill="hold">
                                          <p:stCondLst>
                                            <p:cond delay="999"/>
                                          </p:stCondLst>
                                        </p:cTn>
                                        <p:tgtEl>
                                          <p:spTgt spid="83994"/>
                                        </p:tgtEl>
                                        <p:attrNameLst>
                                          <p:attrName>style.visibility</p:attrName>
                                        </p:attrNameLst>
                                      </p:cBhvr>
                                      <p:to>
                                        <p:strVal val="hidden"/>
                                      </p:to>
                                    </p:set>
                                  </p:childTnLst>
                                </p:cTn>
                              </p:par>
                              <p:par>
                                <p:cTn id="102" presetID="64" presetClass="path" presetSubtype="0" accel="50000" decel="50000" fill="hold" grpId="2" nodeType="withEffect">
                                  <p:stCondLst>
                                    <p:cond delay="0"/>
                                  </p:stCondLst>
                                  <p:childTnLst>
                                    <p:animMotion origin="layout" path="M -0.21806 -0.0726 L -0.21806 -0.14544 " pathEditMode="relative" rAng="0" ptsTypes="AA">
                                      <p:cBhvr>
                                        <p:cTn id="103" dur="2000" fill="hold"/>
                                        <p:tgtEl>
                                          <p:spTgt spid="83985"/>
                                        </p:tgtEl>
                                        <p:attrNameLst>
                                          <p:attrName>ppt_x</p:attrName>
                                          <p:attrName>ppt_y</p:attrName>
                                        </p:attrNameLst>
                                      </p:cBhvr>
                                      <p:rCtr x="0" y="-37"/>
                                    </p:animMotion>
                                  </p:childTnLst>
                                </p:cTn>
                              </p:par>
                              <p:par>
                                <p:cTn id="104" presetID="64" presetClass="path" presetSubtype="0" accel="50000" decel="50000" fill="hold" grpId="3" nodeType="withEffect">
                                  <p:stCondLst>
                                    <p:cond delay="0"/>
                                  </p:stCondLst>
                                  <p:childTnLst>
                                    <p:animMotion origin="layout" path="M 0.22049 -0.07268 L 0.22049 -0.1456 " pathEditMode="relative" rAng="0" ptsTypes="AA">
                                      <p:cBhvr>
                                        <p:cTn id="105" dur="2000" fill="hold"/>
                                        <p:tgtEl>
                                          <p:spTgt spid="83986"/>
                                        </p:tgtEl>
                                        <p:attrNameLst>
                                          <p:attrName>ppt_x</p:attrName>
                                          <p:attrName>ppt_y</p:attrName>
                                        </p:attrNameLst>
                                      </p:cBhvr>
                                      <p:rCtr x="0" y="-37"/>
                                    </p:animMotion>
                                  </p:childTnLst>
                                </p:cTn>
                              </p:par>
                            </p:childTnLst>
                          </p:cTn>
                        </p:par>
                        <p:par>
                          <p:cTn id="106" fill="hold">
                            <p:stCondLst>
                              <p:cond delay="2000"/>
                            </p:stCondLst>
                            <p:childTnLst>
                              <p:par>
                                <p:cTn id="107" presetID="10" presetClass="entr" presetSubtype="0" fill="hold" grpId="0" nodeType="afterEffect">
                                  <p:stCondLst>
                                    <p:cond delay="0"/>
                                  </p:stCondLst>
                                  <p:childTnLst>
                                    <p:set>
                                      <p:cBhvr>
                                        <p:cTn id="108" dur="1" fill="hold">
                                          <p:stCondLst>
                                            <p:cond delay="0"/>
                                          </p:stCondLst>
                                        </p:cTn>
                                        <p:tgtEl>
                                          <p:spTgt spid="83995"/>
                                        </p:tgtEl>
                                        <p:attrNameLst>
                                          <p:attrName>style.visibility</p:attrName>
                                        </p:attrNameLst>
                                      </p:cBhvr>
                                      <p:to>
                                        <p:strVal val="visible"/>
                                      </p:to>
                                    </p:set>
                                    <p:animEffect transition="in" filter="fade">
                                      <p:cBhvr>
                                        <p:cTn id="109" dur="500"/>
                                        <p:tgtEl>
                                          <p:spTgt spid="83995"/>
                                        </p:tgtEl>
                                      </p:cBhvr>
                                    </p:animEffect>
                                  </p:childTnLst>
                                </p:cTn>
                              </p:par>
                              <p:par>
                                <p:cTn id="110" presetID="10" presetClass="exit" presetSubtype="0" fill="hold" grpId="0" nodeType="withEffect">
                                  <p:stCondLst>
                                    <p:cond delay="0"/>
                                  </p:stCondLst>
                                  <p:childTnLst>
                                    <p:animEffect transition="out" filter="fade">
                                      <p:cBhvr>
                                        <p:cTn id="111" dur="2000"/>
                                        <p:tgtEl>
                                          <p:spTgt spid="29"/>
                                        </p:tgtEl>
                                      </p:cBhvr>
                                    </p:animEffect>
                                    <p:set>
                                      <p:cBhvr>
                                        <p:cTn id="112" dur="1" fill="hold">
                                          <p:stCondLst>
                                            <p:cond delay="19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90" grpId="0" animBg="1"/>
      <p:bldP spid="83990" grpId="1" animBg="1"/>
      <p:bldP spid="83971" grpId="0" animBg="1"/>
      <p:bldP spid="83972" grpId="0" animBg="1"/>
      <p:bldP spid="83973" grpId="0" animBg="1"/>
      <p:bldP spid="83974" grpId="0" animBg="1"/>
      <p:bldP spid="83975" grpId="0" animBg="1"/>
      <p:bldP spid="83976" grpId="0" animBg="1"/>
      <p:bldP spid="83977" grpId="0" animBg="1"/>
      <p:bldP spid="83978" grpId="0" animBg="1"/>
      <p:bldP spid="83985" grpId="0" animBg="1"/>
      <p:bldP spid="83985" grpId="1" animBg="1"/>
      <p:bldP spid="83985" grpId="2" animBg="1"/>
      <p:bldP spid="83986" grpId="0" animBg="1"/>
      <p:bldP spid="83986" grpId="1" animBg="1"/>
      <p:bldP spid="83986" grpId="2" animBg="1"/>
      <p:bldP spid="83986" grpId="3" animBg="1"/>
      <p:bldP spid="83987" grpId="0"/>
      <p:bldP spid="83989" grpId="0" animBg="1"/>
      <p:bldP spid="83991" grpId="0" animBg="1"/>
      <p:bldP spid="83991" grpId="1" animBg="1"/>
      <p:bldP spid="83993" grpId="0" animBg="1"/>
      <p:bldP spid="83993" grpId="1" animBg="1"/>
      <p:bldP spid="83994" grpId="0" animBg="1"/>
      <p:bldP spid="83994" grpId="1" animBg="1"/>
      <p:bldP spid="83995" grpId="0" animBg="1"/>
      <p:bldP spid="83996" grpId="0"/>
      <p:bldP spid="83997" grpId="0" animBg="1"/>
      <p:bldP spid="29" grpId="0"/>
      <p:bldP spid="29" grpI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5611</TotalTime>
  <Words>1002</Words>
  <Application>Microsoft Office PowerPoint</Application>
  <PresentationFormat>On-screen Show (4:3)</PresentationFormat>
  <Paragraphs>133</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Slide 1</vt:lpstr>
      <vt:lpstr>Understanding the problem</vt:lpstr>
      <vt:lpstr>Observations</vt:lpstr>
      <vt:lpstr>Deduction</vt:lpstr>
      <vt:lpstr>A possible explanation</vt:lpstr>
      <vt:lpstr>Accounting for the weighing scale readings</vt:lpstr>
      <vt:lpstr>Slide 7</vt:lpstr>
      <vt:lpstr>Case of floating</vt:lpstr>
      <vt:lpstr>Case of floating</vt:lpstr>
      <vt:lpstr>Slide 10</vt:lpstr>
      <vt:lpstr>Going further</vt:lpstr>
      <vt:lpstr>Learning Points</vt:lpstr>
      <vt:lpstr>Discussion </vt:lpstr>
    </vt:vector>
  </TitlesOfParts>
  <Company>Republic Polytechnic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AY1011 A101 P03 Hang, Float and Sink</dc:title>
  <dc:creator>Republic Polytechnic</dc:creator>
  <cp:lastModifiedBy>Administrator</cp:lastModifiedBy>
  <cp:revision>481</cp:revision>
  <dcterms:created xsi:type="dcterms:W3CDTF">2004-10-25T09:34:46Z</dcterms:created>
  <dcterms:modified xsi:type="dcterms:W3CDTF">2010-04-29T08:44:50Z</dcterms:modified>
</cp:coreProperties>
</file>